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306" r:id="rId3"/>
    <p:sldId id="307" r:id="rId4"/>
    <p:sldId id="261" r:id="rId5"/>
    <p:sldId id="314" r:id="rId6"/>
    <p:sldId id="312" r:id="rId7"/>
    <p:sldId id="315" r:id="rId8"/>
    <p:sldId id="316" r:id="rId9"/>
    <p:sldId id="269" r:id="rId10"/>
    <p:sldId id="317" r:id="rId11"/>
    <p:sldId id="262" r:id="rId12"/>
    <p:sldId id="257" r:id="rId13"/>
    <p:sldId id="263" r:id="rId14"/>
    <p:sldId id="266" r:id="rId15"/>
    <p:sldId id="265" r:id="rId16"/>
    <p:sldId id="258" r:id="rId17"/>
    <p:sldId id="259" r:id="rId18"/>
    <p:sldId id="274" r:id="rId19"/>
    <p:sldId id="275" r:id="rId20"/>
    <p:sldId id="304" r:id="rId21"/>
    <p:sldId id="270" r:id="rId22"/>
    <p:sldId id="283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61" d="100"/>
          <a:sy n="61" d="100"/>
        </p:scale>
        <p:origin x="8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AE006B-EC5C-4584-99B1-896383941654}" type="datetimeFigureOut">
              <a:rPr lang="en-MY" smtClean="0"/>
              <a:t>25/11/2024</a:t>
            </a:fld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4A70F4-149D-40D8-BBE1-4843C5EF67AA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136070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02258-71D2-E1A1-312A-2F52B5F201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2C0AB93-4F0B-A4FC-B87D-D7CA6BD145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4F987E-3C20-B8C8-C94A-C3F614E6DB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45680-A04C-4217-91CF-4F9A4CA64DEC}" type="datetime1">
              <a:rPr lang="en-MY" smtClean="0"/>
              <a:t>25/11/2024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BE8B4F-5BCA-F7F1-CB63-EEE3F79795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999E32-8C3F-30D4-BF32-18E0437BE3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620D5-B483-40BB-83AC-23673BE8684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0617527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31FD91-54FC-9776-F5B3-7C1DC7E1F4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0E8BCA8-7204-68C7-400C-A300CFD123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12B303-A1CC-76AF-DC25-0F90ECF892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E806A-3DE9-462C-9F39-13B43F510944}" type="datetime1">
              <a:rPr lang="en-MY" smtClean="0"/>
              <a:t>25/11/2024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BCC264-9472-F918-3341-0592117AA9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FF9021-A7ED-DCEE-142B-F7E08DC688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620D5-B483-40BB-83AC-23673BE8684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3352472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33098A9-9211-C5BC-75DE-2A0C1854259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9190091-01E9-C064-B8E4-124E3DD2BE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17959C-35D7-AADD-7817-F97532A9EC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2108D-042D-46F4-9FF4-F8D85173B90F}" type="datetime1">
              <a:rPr lang="en-MY" smtClean="0"/>
              <a:t>25/11/2024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47FAD7-BFB3-83E6-CF67-E1010D9A2C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076539-5A4F-8F61-6235-49BCFDCB64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620D5-B483-40BB-83AC-23673BE8684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612955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CE23EF-848D-5C58-4498-95209E99C0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E29915-696E-CD0C-A623-2F4E41A33C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DCED26-DBC6-9E2D-2BA6-9BD9EE28D6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21D32-BB9E-4929-A471-96A673E44891}" type="datetime1">
              <a:rPr lang="en-MY" smtClean="0"/>
              <a:t>25/11/2024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82AF72-90DF-ACC6-9F42-507E091E37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BC93AF-7C0C-93C1-AAF0-128E83010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620D5-B483-40BB-83AC-23673BE8684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0191913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4F650E-1FE0-4AF2-D58C-C156E40997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3B13A6-1548-352E-3A7A-696FC02172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5231CD-155B-2FF8-525D-1567CCE49A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C2F5A-603E-402F-8229-C486597D8E66}" type="datetime1">
              <a:rPr lang="en-MY" smtClean="0"/>
              <a:t>25/11/2024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77FE8A-4A8C-0066-409F-5558FA200A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EBCCDE-F275-1019-683D-C033A80E5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620D5-B483-40BB-83AC-23673BE8684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2357880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CCE194-94AB-A837-3417-52E6D772B9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3620F1-F0C4-CAF9-94F7-07E45EB687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D5359F-D16C-A974-1289-B755E36CFB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27DCE4-FB17-088C-B579-FC0F2D0C99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B9961-0FCD-4AA5-AF97-348E02CF2310}" type="datetime1">
              <a:rPr lang="en-MY" smtClean="0"/>
              <a:t>25/11/2024</a:t>
            </a:fld>
            <a:endParaRPr lang="en-MY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C5FB3D-46F1-824A-FDC1-2CF860B8DB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DDF2BA-0C4A-68D7-FE98-496FFF77EC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620D5-B483-40BB-83AC-23673BE8684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705967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C66638-3303-1702-688E-34109433B6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C5D16A-B52B-06E0-5E8F-00864E7907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D8D1BD3-9C96-B6AB-3F6B-ADF6BACAEA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7EFB7C8-501D-94C7-8674-A1360EAA376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5701A3F-09DD-8CD3-25C3-339D359FEBD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24C6D99-7FEA-A3EA-220E-7D535B5695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AF772-4290-4893-A44B-FC6B0DBEF421}" type="datetime1">
              <a:rPr lang="en-MY" smtClean="0"/>
              <a:t>25/11/2024</a:t>
            </a:fld>
            <a:endParaRPr lang="en-MY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B6CF030-F684-DBCA-1864-B51D46A0BB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9A6FC32-DAA1-98DD-37A1-1E4BC41A0C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620D5-B483-40BB-83AC-23673BE8684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1402088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3FB54E-E4A9-1C3B-307C-6F9FE187B8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D8C9841-3D18-7E4B-8C4D-732C002B97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BCFAC-29BA-4827-A3A7-85B65BE7402D}" type="datetime1">
              <a:rPr lang="en-MY" smtClean="0"/>
              <a:t>25/11/2024</a:t>
            </a:fld>
            <a:endParaRPr lang="en-MY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413E78-6BA7-607C-8569-11FF62427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7F007E5-7830-8964-18FB-2441224E6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620D5-B483-40BB-83AC-23673BE8684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48062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66D4C45-A1B6-9F75-7A01-80BFDEC857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66316-C948-43E2-B984-129B97CC97C7}" type="datetime1">
              <a:rPr lang="en-MY" smtClean="0"/>
              <a:t>25/11/2024</a:t>
            </a:fld>
            <a:endParaRPr lang="en-MY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5B75141-2713-ED70-FC3C-D2CE5C17F6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66EB3C-E161-9C1E-64F1-2D7356DE69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620D5-B483-40BB-83AC-23673BE8684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9649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E34958-B691-10C2-C7F7-E9160A5EBD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515F8F-6D2C-7E2A-64AD-7E733D61ED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6777A15-C48F-354C-6C28-55EB266DF7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A758CB-153E-98F2-7E00-AA1CD42BB3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3B0B8-A49E-4F77-A1C5-4F26BB27AA2A}" type="datetime1">
              <a:rPr lang="en-MY" smtClean="0"/>
              <a:t>25/11/2024</a:t>
            </a:fld>
            <a:endParaRPr lang="en-MY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9BC715-2801-960F-EA41-B79EF41607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AD036C-EA54-4573-388D-10DE1D3EED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620D5-B483-40BB-83AC-23673BE8684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0866208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E4EEC6-AD2E-020F-16C3-547B83D6CD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2703E3-3D92-A9F4-0236-C080BB1AA9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Y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D05078-1187-0AAB-7B91-1D715939E1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1E6A79-3E1E-3FE0-C7F1-0D433DC36D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9C846-D5A6-4E8F-8748-030C1456CF7A}" type="datetime1">
              <a:rPr lang="en-MY" smtClean="0"/>
              <a:t>25/11/2024</a:t>
            </a:fld>
            <a:endParaRPr lang="en-MY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390A22-02BF-92D6-1249-E7E233BC05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0AEF4E-FD4C-D428-A0D0-3888B46CD6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620D5-B483-40BB-83AC-23673BE8684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543709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E9542FA-06E9-72B8-ECBF-0EB5A00992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BA2361-94F8-9CCF-6EA6-8544085BBC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517360-F6F2-4EF9-DD75-DCB6D4CAC96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B5D5E1-CA35-43FF-B46A-EFE538385326}" type="datetime1">
              <a:rPr lang="en-MY" smtClean="0"/>
              <a:t>25/11/2024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21A166-6CAF-B7C1-214C-02FD65001E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950272-5C2A-B5B1-B34A-B75CB3E93A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3620D5-B483-40BB-83AC-23673BE8684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014944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0AE76856-9165-E4D5-1E36-F1F98F340F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2900" y="4081740"/>
            <a:ext cx="9144000" cy="1655762"/>
          </a:xfrm>
        </p:spPr>
        <p:txBody>
          <a:bodyPr>
            <a:noAutofit/>
          </a:bodyPr>
          <a:lstStyle/>
          <a:p>
            <a:pPr>
              <a:lnSpc>
                <a:spcPct val="107000"/>
              </a:lnSpc>
              <a:spcBef>
                <a:spcPts val="0"/>
              </a:spcBef>
            </a:pPr>
            <a:r>
              <a:rPr lang="ms-MY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Dr.</a:t>
            </a:r>
            <a:r>
              <a:rPr lang="en-MY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MY" dirty="0" err="1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Norhafizah</a:t>
            </a:r>
            <a:r>
              <a:rPr lang="en-MY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Hamzah </a:t>
            </a:r>
            <a:endParaRPr lang="en-MY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ts val="0"/>
              </a:spcBef>
            </a:pPr>
            <a:r>
              <a:rPr lang="en-MY" kern="800" dirty="0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Ophthalmologist </a:t>
            </a:r>
          </a:p>
          <a:p>
            <a:pPr>
              <a:lnSpc>
                <a:spcPct val="107000"/>
              </a:lnSpc>
              <a:spcBef>
                <a:spcPts val="0"/>
              </a:spcBef>
            </a:pPr>
            <a:r>
              <a:rPr lang="en-MY" kern="800" dirty="0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Department</a:t>
            </a:r>
            <a:r>
              <a:rPr lang="en-MY" kern="800" dirty="0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of Ophthalmology</a:t>
            </a:r>
            <a:endParaRPr lang="en-MY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ts val="0"/>
              </a:spcBef>
            </a:pPr>
            <a:r>
              <a:rPr lang="en-MY" kern="800" dirty="0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Hospital </a:t>
            </a:r>
            <a:r>
              <a:rPr lang="ms-MY" dirty="0">
                <a:effectLst/>
                <a:latin typeface="+mj-lt"/>
                <a:ea typeface="Times New Roman" panose="02020603050405020304" pitchFamily="18" charset="0"/>
              </a:rPr>
              <a:t> Tunku Azizah</a:t>
            </a:r>
            <a:endParaRPr lang="en-MY" dirty="0">
              <a:latin typeface="+mj-lt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4375C27D-374D-485C-B9B2-D82A1AC18601}"/>
              </a:ext>
            </a:extLst>
          </p:cNvPr>
          <p:cNvSpPr txBox="1">
            <a:spLocks/>
          </p:cNvSpPr>
          <p:nvPr/>
        </p:nvSpPr>
        <p:spPr>
          <a:xfrm>
            <a:off x="272717" y="2849923"/>
            <a:ext cx="9144000" cy="103014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MY" sz="2800" b="1" dirty="0">
                <a:ea typeface="Calibri" panose="020F0502020204030204" pitchFamily="34" charset="0"/>
                <a:cs typeface="Calibri" panose="020F0502020204030204" pitchFamily="34" charset="0"/>
              </a:rPr>
              <a:t>LECTURE 1: </a:t>
            </a:r>
            <a:r>
              <a:rPr lang="en-MY" sz="2800" b="1" dirty="0"/>
              <a:t>OVERVIEW AND RISK FACTORS </a:t>
            </a:r>
            <a:endParaRPr lang="en-US" sz="2800" b="1" dirty="0"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6507967-417E-41D5-A830-DD044908500A}"/>
              </a:ext>
            </a:extLst>
          </p:cNvPr>
          <p:cNvSpPr/>
          <p:nvPr/>
        </p:nvSpPr>
        <p:spPr>
          <a:xfrm>
            <a:off x="172342" y="210479"/>
            <a:ext cx="11584941" cy="2887579"/>
          </a:xfrm>
          <a:prstGeom prst="rect">
            <a:avLst/>
          </a:prstGeom>
          <a:gradFill flip="none" rotWithShape="1">
            <a:gsLst>
              <a:gs pos="0">
                <a:srgbClr val="003399">
                  <a:tint val="66000"/>
                  <a:satMod val="160000"/>
                </a:srgbClr>
              </a:gs>
              <a:gs pos="50000">
                <a:srgbClr val="003399">
                  <a:tint val="44500"/>
                  <a:satMod val="160000"/>
                </a:srgbClr>
              </a:gs>
              <a:gs pos="100000">
                <a:srgbClr val="003399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MY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0B0004020202020204"/>
              <a:ea typeface="+mn-ea"/>
              <a:cs typeface="+mn-cs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D4DE632-6A92-4B14-A956-ACB8B4D9B8D1}"/>
              </a:ext>
            </a:extLst>
          </p:cNvPr>
          <p:cNvSpPr>
            <a:spLocks noGrp="1"/>
          </p:cNvSpPr>
          <p:nvPr/>
        </p:nvSpPr>
        <p:spPr>
          <a:xfrm>
            <a:off x="1609715" y="336401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MY" sz="4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j-ea"/>
                <a:cs typeface="+mj-cs"/>
              </a:rPr>
              <a:t>TRAINING OF CORE TRAINERS FOR  CPG MANAGEMENT OF RETINOPATHY OF PREMATURITY (SECOND EDITION)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B0B86F9-5D64-4D09-894D-9D8E75D9D7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1349">
            <a:off x="8924672" y="2908054"/>
            <a:ext cx="2084250" cy="3204487"/>
          </a:xfrm>
          <a:prstGeom prst="rect">
            <a:avLst/>
          </a:prstGeom>
          <a:effectLst>
            <a:outerShdw blurRad="177800" dist="596900" dir="21540000" algn="tl" rotWithShape="0">
              <a:prstClr val="black">
                <a:alpha val="40000"/>
              </a:prstClr>
            </a:outerShdw>
            <a:reflection stA="99000" endPos="0" dist="50800" dir="5400000" sy="-100000" algn="bl" rotWithShape="0"/>
          </a:effec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1AEE0A5-9A1C-456E-8DB3-D54D717C3A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D98AFB7-6D57-441A-9581-85C11F63D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620D5-B483-40BB-83AC-23673BE86840}" type="slidenum">
              <a:rPr lang="en-MY" smtClean="0"/>
              <a:t>1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0366223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8BCBA19-EE23-4895-85B3-A3A40635C030}"/>
              </a:ext>
            </a:extLst>
          </p:cNvPr>
          <p:cNvSpPr/>
          <p:nvPr/>
        </p:nvSpPr>
        <p:spPr>
          <a:xfrm>
            <a:off x="173254" y="298384"/>
            <a:ext cx="11584941" cy="1126156"/>
          </a:xfrm>
          <a:prstGeom prst="rect">
            <a:avLst/>
          </a:prstGeom>
          <a:gradFill flip="none" rotWithShape="1">
            <a:gsLst>
              <a:gs pos="0">
                <a:srgbClr val="003399">
                  <a:tint val="66000"/>
                  <a:satMod val="160000"/>
                </a:srgbClr>
              </a:gs>
              <a:gs pos="50000">
                <a:srgbClr val="003399">
                  <a:tint val="44500"/>
                  <a:satMod val="160000"/>
                </a:srgbClr>
              </a:gs>
              <a:gs pos="100000">
                <a:srgbClr val="003399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914400">
              <a:defRPr/>
            </a:pPr>
            <a:endParaRPr kumimoji="0" lang="en-MY" sz="4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MY" b="1" dirty="0">
                <a:cs typeface="Arial" panose="020B0604020202020204" pitchFamily="34" charset="0"/>
              </a:rPr>
              <a:t>LEARNING OBJECTIVES</a:t>
            </a:r>
            <a:endParaRPr lang="en-GB" b="1" dirty="0"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1786" y="1941238"/>
            <a:ext cx="10515600" cy="4351338"/>
          </a:xfrm>
        </p:spPr>
        <p:txBody>
          <a:bodyPr>
            <a:normAutofit/>
          </a:bodyPr>
          <a:lstStyle/>
          <a:p>
            <a:r>
              <a:rPr lang="en-MY" sz="3200" b="1" dirty="0">
                <a:latin typeface="+mj-lt"/>
              </a:rPr>
              <a:t>To identify major risk factors of ROP</a:t>
            </a:r>
          </a:p>
          <a:p>
            <a:r>
              <a:rPr lang="en-MY" sz="3200" b="1" dirty="0">
                <a:latin typeface="+mj-lt"/>
              </a:rPr>
              <a:t>To recognize other associated risk factors for ROP</a:t>
            </a:r>
          </a:p>
          <a:p>
            <a:endParaRPr lang="en-GB" sz="3200" b="1" dirty="0">
              <a:latin typeface="+mj-lt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B29AB95-8AA0-4F23-84EA-53D6CAD1C7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144" y="228403"/>
            <a:ext cx="2017951" cy="2286198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FA7AA1-0C22-4CDD-91BC-38203878AB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48C81D5-A6A7-4158-BE4A-4B4619688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620D5-B483-40BB-83AC-23673BE86840}" type="slidenum">
              <a:rPr lang="en-MY" smtClean="0"/>
              <a:t>10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0855773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A935829-837E-4F3A-8024-A43D10309F6B}"/>
              </a:ext>
            </a:extLst>
          </p:cNvPr>
          <p:cNvSpPr/>
          <p:nvPr/>
        </p:nvSpPr>
        <p:spPr>
          <a:xfrm>
            <a:off x="173254" y="298384"/>
            <a:ext cx="11584941" cy="1126156"/>
          </a:xfrm>
          <a:prstGeom prst="rect">
            <a:avLst/>
          </a:prstGeom>
          <a:gradFill flip="none" rotWithShape="1">
            <a:gsLst>
              <a:gs pos="0">
                <a:srgbClr val="003399">
                  <a:tint val="66000"/>
                  <a:satMod val="160000"/>
                </a:srgbClr>
              </a:gs>
              <a:gs pos="50000">
                <a:srgbClr val="003399">
                  <a:tint val="44500"/>
                  <a:satMod val="160000"/>
                </a:srgbClr>
              </a:gs>
              <a:gs pos="100000">
                <a:srgbClr val="003399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914400">
              <a:defRPr/>
            </a:pPr>
            <a:endParaRPr kumimoji="0" lang="en-MY" sz="4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j-lt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D8E62D4-2E6B-435C-A5D6-9730989848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144" y="228403"/>
            <a:ext cx="2017951" cy="228619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914C845-4E27-1B8F-B69A-0E36FE966F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>
                <a:cs typeface="Arial" panose="020B0604020202020204" pitchFamily="34" charset="0"/>
              </a:rPr>
              <a:t>MAJOR RISK FACTORS</a:t>
            </a:r>
            <a:endParaRPr lang="en-MY" b="1" dirty="0"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1E1AA4-68CF-133A-7280-2C8BE21AA8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5262" y="1867666"/>
            <a:ext cx="10515600" cy="4351338"/>
          </a:xfrm>
        </p:spPr>
        <p:txBody>
          <a:bodyPr>
            <a:normAutofit/>
          </a:bodyPr>
          <a:lstStyle/>
          <a:p>
            <a:pPr>
              <a:spcAft>
                <a:spcPts val="800"/>
              </a:spcAft>
            </a:pPr>
            <a:r>
              <a:rPr lang="en-MY" sz="3200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Prematurity</a:t>
            </a:r>
          </a:p>
          <a:p>
            <a:pPr>
              <a:spcAft>
                <a:spcPts val="800"/>
              </a:spcAft>
            </a:pPr>
            <a:r>
              <a:rPr lang="en-MY" sz="3200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Low birth weight</a:t>
            </a:r>
          </a:p>
          <a:p>
            <a:pPr>
              <a:spcAft>
                <a:spcPts val="800"/>
              </a:spcAft>
            </a:pPr>
            <a:r>
              <a:rPr lang="en-MY" sz="3200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Small for gestational age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DE2AEB-320F-445E-96F9-83C583A6A7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FB733B-7B7F-4E0E-ACFB-A8B7B28A4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620D5-B483-40BB-83AC-23673BE86840}" type="slidenum">
              <a:rPr lang="en-MY" smtClean="0"/>
              <a:t>11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5450600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023014B-9C26-46EE-A677-0B94506174C9}"/>
              </a:ext>
            </a:extLst>
          </p:cNvPr>
          <p:cNvSpPr/>
          <p:nvPr/>
        </p:nvSpPr>
        <p:spPr>
          <a:xfrm>
            <a:off x="173254" y="298384"/>
            <a:ext cx="11584941" cy="1126156"/>
          </a:xfrm>
          <a:prstGeom prst="rect">
            <a:avLst/>
          </a:prstGeom>
          <a:gradFill flip="none" rotWithShape="1">
            <a:gsLst>
              <a:gs pos="0">
                <a:srgbClr val="003399">
                  <a:tint val="66000"/>
                  <a:satMod val="160000"/>
                </a:srgbClr>
              </a:gs>
              <a:gs pos="50000">
                <a:srgbClr val="003399">
                  <a:tint val="44500"/>
                  <a:satMod val="160000"/>
                </a:srgbClr>
              </a:gs>
              <a:gs pos="100000">
                <a:srgbClr val="003399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914400">
              <a:defRPr/>
            </a:pPr>
            <a:endParaRPr kumimoji="0" lang="en-MY" sz="4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j-lt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2E0FD58-58E8-46B2-B180-24B8E2B214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144" y="228403"/>
            <a:ext cx="2017951" cy="228619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6FA6C23-AD70-3591-EE3F-65F9A7570E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MY" dirty="0"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MY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PREMATURITY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C95D33-490F-7645-EFE9-358112D539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84460" y="2184625"/>
            <a:ext cx="9306910" cy="4317550"/>
          </a:xfrm>
        </p:spPr>
        <p:txBody>
          <a:bodyPr>
            <a:norm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MY" sz="3200" dirty="0">
                <a:latin typeface="+mj-lt"/>
                <a:ea typeface="Calibri" panose="020F0502020204030204" pitchFamily="34" charset="0"/>
              </a:rPr>
              <a:t> Gestational age is the most predictive risk factor for the development of ROP.</a:t>
            </a:r>
            <a:r>
              <a:rPr lang="en-MY" sz="3200" baseline="30000" dirty="0">
                <a:latin typeface="+mj-lt"/>
                <a:ea typeface="Calibri" panose="020F0502020204030204" pitchFamily="34" charset="0"/>
              </a:rPr>
              <a:t>2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MY" sz="3200" dirty="0">
              <a:latin typeface="+mj-lt"/>
              <a:ea typeface="Calibri" panose="020F0502020204030204" pitchFamily="34" charset="0"/>
            </a:endParaRPr>
          </a:p>
          <a:p>
            <a:pPr algn="r">
              <a:lnSpc>
                <a:spcPct val="107000"/>
              </a:lnSpc>
              <a:spcAft>
                <a:spcPts val="800"/>
              </a:spcAft>
            </a:pPr>
            <a:endParaRPr lang="en-MY" sz="3200" dirty="0">
              <a:latin typeface="+mj-lt"/>
              <a:ea typeface="Calibri" panose="020F0502020204030204" pitchFamily="34" charset="0"/>
            </a:endParaRP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en-MY" sz="3200" dirty="0">
                <a:effectLst/>
                <a:latin typeface="+mj-lt"/>
                <a:ea typeface="Calibri" panose="020F0502020204030204" pitchFamily="34" charset="0"/>
              </a:rPr>
              <a:t> </a:t>
            </a:r>
          </a:p>
          <a:p>
            <a:endParaRPr lang="en-MY" sz="3200" dirty="0"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E151DD4-2098-4F00-B9B8-5ACBEB6579A9}"/>
              </a:ext>
            </a:extLst>
          </p:cNvPr>
          <p:cNvSpPr txBox="1"/>
          <p:nvPr/>
        </p:nvSpPr>
        <p:spPr>
          <a:xfrm>
            <a:off x="3481305" y="3618864"/>
            <a:ext cx="7967088" cy="5431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3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MY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Calibri" panose="020F0502020204030204" pitchFamily="34" charset="0"/>
                <a:cs typeface="+mn-cs"/>
              </a:rPr>
              <a:t>2. Ministry of Health. Management of Retinopathy of Prematurity. Kuala Lumpur: </a:t>
            </a:r>
            <a:r>
              <a:rPr lang="en-MY" sz="1400" dirty="0">
                <a:solidFill>
                  <a:prstClr val="black"/>
                </a:solidFill>
                <a:latin typeface="+mj-lt"/>
                <a:ea typeface="Calibri" panose="020F0502020204030204" pitchFamily="34" charset="0"/>
              </a:rPr>
              <a:t> </a:t>
            </a:r>
            <a:r>
              <a:rPr kumimoji="0" lang="en-MY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Calibri" panose="020F0502020204030204" pitchFamily="34" charset="0"/>
                <a:cs typeface="+mn-cs"/>
              </a:rPr>
              <a:t>MoH</a:t>
            </a:r>
            <a:r>
              <a:rPr kumimoji="0" lang="en-MY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Calibri" panose="020F0502020204030204" pitchFamily="34" charset="0"/>
                <a:cs typeface="+mn-cs"/>
              </a:rPr>
              <a:t>; 2005 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30AB56-62DA-4A86-ADFD-A7EAFA8289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5CC25C4-02FE-449B-80D2-0914A2B48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620D5-B483-40BB-83AC-23673BE86840}" type="slidenum">
              <a:rPr lang="en-MY" smtClean="0"/>
              <a:t>12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985757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C1F1BCF-AADA-4D3A-BC85-38139C52BB09}"/>
              </a:ext>
            </a:extLst>
          </p:cNvPr>
          <p:cNvSpPr/>
          <p:nvPr/>
        </p:nvSpPr>
        <p:spPr>
          <a:xfrm>
            <a:off x="173254" y="298384"/>
            <a:ext cx="11584941" cy="1126156"/>
          </a:xfrm>
          <a:prstGeom prst="rect">
            <a:avLst/>
          </a:prstGeom>
          <a:gradFill flip="none" rotWithShape="1">
            <a:gsLst>
              <a:gs pos="0">
                <a:srgbClr val="003399">
                  <a:tint val="66000"/>
                  <a:satMod val="160000"/>
                </a:srgbClr>
              </a:gs>
              <a:gs pos="50000">
                <a:srgbClr val="003399">
                  <a:tint val="44500"/>
                  <a:satMod val="160000"/>
                </a:srgbClr>
              </a:gs>
              <a:gs pos="100000">
                <a:srgbClr val="003399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914400">
              <a:defRPr/>
            </a:pPr>
            <a:endParaRPr kumimoji="0" lang="en-MY" sz="4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j-lt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C31ECF5-BBCB-49CD-B1F3-8785E5688E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144" y="228403"/>
            <a:ext cx="2017951" cy="228619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E803D02-3611-8B66-E851-8F2DFA1B1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MY" b="1" dirty="0">
                <a:ea typeface="Calibri" panose="020F0502020204030204" pitchFamily="34" charset="0"/>
              </a:rPr>
              <a:t>LOW BIRTH WEIGHT</a:t>
            </a:r>
            <a:endParaRPr lang="en-MY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858E83-65CD-8FF9-E1F6-187DF36587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08278"/>
            <a:ext cx="10515600" cy="2742094"/>
          </a:xfrm>
        </p:spPr>
        <p:txBody>
          <a:bodyPr>
            <a:noAutofit/>
          </a:bodyPr>
          <a:lstStyle/>
          <a:p>
            <a:pPr marL="457200" lvl="1" indent="0">
              <a:buNone/>
            </a:pPr>
            <a:endParaRPr lang="en-MY" sz="3200" dirty="0">
              <a:latin typeface="+mj-lt"/>
              <a:ea typeface="Calibri" panose="020F0502020204030204" pitchFamily="34" charset="0"/>
            </a:endParaRPr>
          </a:p>
          <a:p>
            <a:pPr lvl="1" algn="just"/>
            <a:r>
              <a:rPr lang="en-US" sz="3200" dirty="0">
                <a:latin typeface="+mj-lt"/>
              </a:rPr>
              <a:t>In the Early Treatment for Retinopathy of Prematurity (ET-ROP) study in the United States, the </a:t>
            </a:r>
            <a:r>
              <a:rPr lang="en-US" sz="3200" dirty="0">
                <a:solidFill>
                  <a:srgbClr val="FF0000"/>
                </a:solidFill>
                <a:latin typeface="+mj-lt"/>
              </a:rPr>
              <a:t>incidence of any stage ROP was 68% among infants weighing &lt;1251 g</a:t>
            </a:r>
            <a:r>
              <a:rPr lang="en-US" sz="3200" dirty="0">
                <a:latin typeface="+mj-lt"/>
              </a:rPr>
              <a:t>. Among infants with ROP, clinically-significant (</a:t>
            </a:r>
            <a:r>
              <a:rPr lang="en-US" sz="3200" dirty="0" err="1">
                <a:latin typeface="+mj-lt"/>
              </a:rPr>
              <a:t>prethreshold</a:t>
            </a:r>
            <a:r>
              <a:rPr lang="en-US" sz="3200" dirty="0">
                <a:latin typeface="+mj-lt"/>
              </a:rPr>
              <a:t>) ROP developed in 36.9%.</a:t>
            </a:r>
            <a:r>
              <a:rPr lang="en-US" sz="3200" baseline="30000" dirty="0">
                <a:latin typeface="+mj-lt"/>
              </a:rPr>
              <a:t>29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B6D3367-8FF9-4105-998F-3DA5746A85A2}"/>
              </a:ext>
            </a:extLst>
          </p:cNvPr>
          <p:cNvSpPr txBox="1"/>
          <p:nvPr/>
        </p:nvSpPr>
        <p:spPr>
          <a:xfrm>
            <a:off x="3979069" y="5664593"/>
            <a:ext cx="801134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371600" lvl="3" indent="0">
              <a:buNone/>
            </a:pPr>
            <a:r>
              <a:rPr lang="en-US" sz="1400" dirty="0">
                <a:latin typeface="+mj-lt"/>
              </a:rPr>
              <a:t>29. Good WV, Hardy RJ, Dobson V, et al.. 2005; 116(1): 15–23. 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4C7DDD-EC6D-466D-B689-17FD48367B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D733E3D-C1DA-49D3-80A6-64EFDB12CD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620D5-B483-40BB-83AC-23673BE86840}" type="slidenum">
              <a:rPr lang="en-MY" smtClean="0"/>
              <a:t>13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2366675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411095E-D579-42F3-B83D-56A4BB4C28F2}"/>
              </a:ext>
            </a:extLst>
          </p:cNvPr>
          <p:cNvSpPr/>
          <p:nvPr/>
        </p:nvSpPr>
        <p:spPr>
          <a:xfrm>
            <a:off x="173254" y="298384"/>
            <a:ext cx="11584941" cy="1126156"/>
          </a:xfrm>
          <a:prstGeom prst="rect">
            <a:avLst/>
          </a:prstGeom>
          <a:gradFill flip="none" rotWithShape="1">
            <a:gsLst>
              <a:gs pos="0">
                <a:srgbClr val="003399">
                  <a:tint val="66000"/>
                  <a:satMod val="160000"/>
                </a:srgbClr>
              </a:gs>
              <a:gs pos="50000">
                <a:srgbClr val="003399">
                  <a:tint val="44500"/>
                  <a:satMod val="160000"/>
                </a:srgbClr>
              </a:gs>
              <a:gs pos="100000">
                <a:srgbClr val="003399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914400">
              <a:defRPr/>
            </a:pPr>
            <a:endParaRPr kumimoji="0" lang="en-MY" sz="4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j-lt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260E21A-1075-4312-AAAC-7C9157953D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144" y="228403"/>
            <a:ext cx="2017951" cy="228619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MY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SMALL FOR GESTATIONAL AGE</a:t>
            </a:r>
            <a:endParaRPr lang="en-GB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6345" y="1802141"/>
            <a:ext cx="9557455" cy="3770004"/>
          </a:xfrm>
        </p:spPr>
        <p:txBody>
          <a:bodyPr>
            <a:noAutofit/>
          </a:bodyPr>
          <a:lstStyle/>
          <a:p>
            <a:pPr algn="just"/>
            <a:r>
              <a:rPr lang="en-MY" sz="3200" dirty="0">
                <a:solidFill>
                  <a:srgbClr val="FF000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Intrauterine growth restriction </a:t>
            </a:r>
            <a:r>
              <a:rPr lang="en-MY" sz="32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is significantly associated with the development of </a:t>
            </a:r>
            <a:r>
              <a:rPr lang="en-MY" sz="3200" dirty="0">
                <a:solidFill>
                  <a:srgbClr val="FF000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Aggressive ROP (AROP).</a:t>
            </a:r>
            <a:r>
              <a:rPr lang="en-MY" sz="3200" baseline="30000" dirty="0">
                <a:solidFill>
                  <a:srgbClr val="FF000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4</a:t>
            </a:r>
            <a:r>
              <a:rPr lang="en-MY" sz="32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                                                                                                                                          </a:t>
            </a:r>
          </a:p>
          <a:p>
            <a:pPr algn="just"/>
            <a:r>
              <a:rPr lang="en-MY" sz="32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In a meta-analysis of 20 cohort studies, </a:t>
            </a:r>
            <a:r>
              <a:rPr lang="en-MY" sz="3200" dirty="0">
                <a:solidFill>
                  <a:srgbClr val="FF000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small for gestational age </a:t>
            </a:r>
            <a:r>
              <a:rPr lang="en-MY" sz="32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(SGA) in preterm infants was associated with </a:t>
            </a:r>
            <a:r>
              <a:rPr lang="en-MY" sz="3200" dirty="0">
                <a:solidFill>
                  <a:srgbClr val="FF000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severe ROP </a:t>
            </a:r>
            <a:r>
              <a:rPr lang="en-MY" sz="32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(OR=1.92, 95% CI 1.57 to 2.34) and </a:t>
            </a:r>
            <a:r>
              <a:rPr lang="en-MY" sz="3200" dirty="0">
                <a:solidFill>
                  <a:srgbClr val="FF000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treated ROP</a:t>
            </a:r>
            <a:r>
              <a:rPr lang="en-MY" sz="32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(OR=1.39, 95% CI 1.18 to 1.65). Based on the Newcastle-Ottawa Scale (NOS),14 studies had low risk of bias and seven studies had moderate risk</a:t>
            </a:r>
            <a:r>
              <a:rPr lang="en-MY" sz="3200" baseline="30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.5</a:t>
            </a:r>
          </a:p>
          <a:p>
            <a:endParaRPr lang="en-MY" sz="3200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>
              <a:buNone/>
            </a:pPr>
            <a:endParaRPr lang="en-MY" sz="3200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en-MY" sz="3200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en-MY" sz="3200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en-GB" sz="3200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1638FD-7209-4CE8-97EF-33C2830EDB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51B8FE-5EB2-4D43-BEE0-CD1781C868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MY" dirty="0"/>
          </a:p>
          <a:p>
            <a:endParaRPr lang="en-MY" dirty="0"/>
          </a:p>
          <a:p>
            <a:endParaRPr lang="en-MY" dirty="0"/>
          </a:p>
          <a:p>
            <a:fld id="{533620D5-B483-40BB-83AC-23673BE86840}" type="slidenum">
              <a:rPr lang="en-MY" smtClean="0"/>
              <a:t>14</a:t>
            </a:fld>
            <a:endParaRPr lang="en-MY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28C7A50-C4CF-4F0B-942F-42EB818D60A7}"/>
              </a:ext>
            </a:extLst>
          </p:cNvPr>
          <p:cNvSpPr txBox="1"/>
          <p:nvPr/>
        </p:nvSpPr>
        <p:spPr>
          <a:xfrm>
            <a:off x="7675431" y="5572145"/>
            <a:ext cx="60300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MY" sz="14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4. </a:t>
            </a:r>
            <a:r>
              <a:rPr lang="en-MY" sz="14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Ahn</a:t>
            </a:r>
            <a:r>
              <a:rPr lang="en-MY" sz="14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YJ, Hong KE, Yum HR, et al.017;31(6):924-30   </a:t>
            </a:r>
          </a:p>
          <a:p>
            <a:pPr marL="0" indent="0">
              <a:buNone/>
            </a:pPr>
            <a:r>
              <a:rPr lang="en-MY" sz="14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5. Razak A, </a:t>
            </a:r>
            <a:r>
              <a:rPr lang="en-MY" sz="14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Faden</a:t>
            </a:r>
            <a:r>
              <a:rPr lang="en-MY" sz="14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M. 2020;105(3):270-8. </a:t>
            </a:r>
          </a:p>
        </p:txBody>
      </p:sp>
    </p:spTree>
    <p:extLst>
      <p:ext uri="{BB962C8B-B14F-4D97-AF65-F5344CB8AC3E}">
        <p14:creationId xmlns:p14="http://schemas.microsoft.com/office/powerpoint/2010/main" val="33841608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AEB8FD5-C0E0-4349-8091-A56B3E8815EE}"/>
              </a:ext>
            </a:extLst>
          </p:cNvPr>
          <p:cNvSpPr/>
          <p:nvPr/>
        </p:nvSpPr>
        <p:spPr>
          <a:xfrm>
            <a:off x="173254" y="298384"/>
            <a:ext cx="11584941" cy="1126156"/>
          </a:xfrm>
          <a:prstGeom prst="rect">
            <a:avLst/>
          </a:prstGeom>
          <a:gradFill flip="none" rotWithShape="1">
            <a:gsLst>
              <a:gs pos="0">
                <a:srgbClr val="003399">
                  <a:tint val="66000"/>
                  <a:satMod val="160000"/>
                </a:srgbClr>
              </a:gs>
              <a:gs pos="50000">
                <a:srgbClr val="003399">
                  <a:tint val="44500"/>
                  <a:satMod val="160000"/>
                </a:srgbClr>
              </a:gs>
              <a:gs pos="100000">
                <a:srgbClr val="003399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914400">
              <a:defRPr/>
            </a:pPr>
            <a:endParaRPr kumimoji="0" lang="en-MY" sz="4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j-lt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0537250-55DD-4404-BCB2-5BACA3A518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144" y="228403"/>
            <a:ext cx="2017951" cy="228619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2C37150-961D-1FC6-38C9-58CB4AB300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MY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OTHER RISK FACTORS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7C49FE-C1D7-7D8E-1EA2-CB08384D53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50095" y="1757429"/>
            <a:ext cx="10515600" cy="4351338"/>
          </a:xfrm>
        </p:spPr>
        <p:txBody>
          <a:bodyPr>
            <a:normAutofit/>
          </a:bodyPr>
          <a:lstStyle/>
          <a:p>
            <a:r>
              <a:rPr lang="en-MY" sz="3200" dirty="0">
                <a:latin typeface="+mj-lt"/>
              </a:rPr>
              <a:t>Supplemental oxygen</a:t>
            </a:r>
          </a:p>
          <a:p>
            <a:r>
              <a:rPr lang="en-MY" sz="3200" dirty="0">
                <a:latin typeface="+mj-lt"/>
              </a:rPr>
              <a:t>Blood transfusion</a:t>
            </a:r>
          </a:p>
          <a:p>
            <a:r>
              <a:rPr lang="en-MY" sz="3200" dirty="0">
                <a:latin typeface="+mj-lt"/>
              </a:rPr>
              <a:t>Sepsis</a:t>
            </a:r>
          </a:p>
          <a:p>
            <a:r>
              <a:rPr lang="en-MY" sz="3200" dirty="0">
                <a:latin typeface="+mj-lt"/>
              </a:rPr>
              <a:t>Necrotising enterocolitis (NEC)</a:t>
            </a:r>
          </a:p>
          <a:p>
            <a:endParaRPr lang="en-MY" sz="3200" dirty="0">
              <a:latin typeface="+mj-lt"/>
            </a:endParaRPr>
          </a:p>
          <a:p>
            <a:endParaRPr lang="en-MY" sz="3200" dirty="0">
              <a:latin typeface="+mj-lt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409706-DEE2-471F-B477-0731A82C5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0DBD41-D89F-4BA2-9A09-F249A3CCA0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620D5-B483-40BB-83AC-23673BE86840}" type="slidenum">
              <a:rPr lang="en-MY" smtClean="0"/>
              <a:t>15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6342918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AA5B137-9611-43CD-92C3-E711C67DD766}"/>
              </a:ext>
            </a:extLst>
          </p:cNvPr>
          <p:cNvSpPr/>
          <p:nvPr/>
        </p:nvSpPr>
        <p:spPr>
          <a:xfrm>
            <a:off x="201829" y="245346"/>
            <a:ext cx="11584941" cy="1126156"/>
          </a:xfrm>
          <a:prstGeom prst="rect">
            <a:avLst/>
          </a:prstGeom>
          <a:gradFill flip="none" rotWithShape="1">
            <a:gsLst>
              <a:gs pos="0">
                <a:srgbClr val="003399">
                  <a:tint val="66000"/>
                  <a:satMod val="160000"/>
                </a:srgbClr>
              </a:gs>
              <a:gs pos="50000">
                <a:srgbClr val="003399">
                  <a:tint val="44500"/>
                  <a:satMod val="160000"/>
                </a:srgbClr>
              </a:gs>
              <a:gs pos="100000">
                <a:srgbClr val="003399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914400">
              <a:defRPr/>
            </a:pPr>
            <a:endParaRPr kumimoji="0" lang="en-MY" sz="4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j-lt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59A4030-BFB1-47F5-8217-50AE15D911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144" y="228403"/>
            <a:ext cx="2017951" cy="228619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FD6A17E-E594-A36D-2237-A1A2A725A9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5381" y="415132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MY" b="1" dirty="0">
                <a:effectLst/>
                <a:ea typeface="Calibri" panose="020F0502020204030204" pitchFamily="34" charset="0"/>
              </a:rPr>
              <a:t>SUPPLEMENTAL OXYGEN</a:t>
            </a:r>
            <a:br>
              <a:rPr lang="en-MY" sz="4000" dirty="0">
                <a:effectLst/>
                <a:ea typeface="Calibri" panose="020F0502020204030204" pitchFamily="34" charset="0"/>
              </a:rPr>
            </a:br>
            <a:endParaRPr lang="en-MY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66C95B-DC42-4330-2F32-428C9A1898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8593" y="1447802"/>
            <a:ext cx="9953297" cy="3669504"/>
          </a:xfrm>
        </p:spPr>
        <p:txBody>
          <a:bodyPr>
            <a:no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2400" dirty="0">
                <a:latin typeface="+mj-lt"/>
                <a:cs typeface="Arial" panose="020B0604020202020204" pitchFamily="34" charset="0"/>
              </a:rPr>
              <a:t>The use </a:t>
            </a:r>
            <a:r>
              <a:rPr lang="en-US" sz="2400" dirty="0">
                <a:solidFill>
                  <a:srgbClr val="FF0000"/>
                </a:solidFill>
                <a:latin typeface="+mj-lt"/>
                <a:cs typeface="Arial" panose="020B0604020202020204" pitchFamily="34" charset="0"/>
              </a:rPr>
              <a:t>of supplemental oxygen, oxygen concentration, duration, and prolonged mechanical ventilation </a:t>
            </a:r>
            <a:r>
              <a:rPr lang="en-US" sz="2400" dirty="0">
                <a:latin typeface="+mj-lt"/>
                <a:cs typeface="Arial" panose="020B0604020202020204" pitchFamily="34" charset="0"/>
              </a:rPr>
              <a:t>were among the most frequently identified risk factors for severe and treatment requiring ROP.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MY" sz="2400" dirty="0">
                <a:latin typeface="+mj-lt"/>
                <a:ea typeface="Arial" panose="020B0604020202020204" pitchFamily="34" charset="0"/>
              </a:rPr>
              <a:t>In a secondary analysis of the Surfactant Positive Airway Pressure and Pulse Oximetry Trial (SUPPORT) trial on survived premature infants of 24 - 27 weeks’ gestational age, </a:t>
            </a:r>
            <a:r>
              <a:rPr lang="en-MY" sz="2400" dirty="0">
                <a:solidFill>
                  <a:srgbClr val="FF0000"/>
                </a:solidFill>
                <a:latin typeface="+mj-lt"/>
                <a:ea typeface="Arial" panose="020B0604020202020204" pitchFamily="34" charset="0"/>
              </a:rPr>
              <a:t>total duration of supplemental oxygen (SpO2 of 91% - 96%) between two and five weeks was associated with risk of severe ROP </a:t>
            </a:r>
            <a:r>
              <a:rPr lang="en-MY" sz="2400" dirty="0">
                <a:latin typeface="+mj-lt"/>
                <a:ea typeface="Arial" panose="020B0604020202020204" pitchFamily="34" charset="0"/>
              </a:rPr>
              <a:t>and this showed a dose-response relationship.</a:t>
            </a:r>
            <a:r>
              <a:rPr lang="en-MY" sz="2400" baseline="30000" dirty="0">
                <a:latin typeface="+mj-lt"/>
                <a:ea typeface="Arial" panose="020B0604020202020204" pitchFamily="34" charset="0"/>
              </a:rPr>
              <a:t>6</a:t>
            </a:r>
          </a:p>
          <a:p>
            <a:pPr marL="0" indent="0" algn="r">
              <a:lnSpc>
                <a:spcPct val="107000"/>
              </a:lnSpc>
              <a:spcAft>
                <a:spcPts val="800"/>
              </a:spcAft>
              <a:buNone/>
            </a:pPr>
            <a:r>
              <a:rPr lang="en-MY" sz="2400" dirty="0">
                <a:solidFill>
                  <a:prstClr val="black"/>
                </a:solidFill>
                <a:latin typeface="Calibri Light" panose="020F0302020204030204"/>
              </a:rPr>
              <a:t>                                                                                                                                                                  </a:t>
            </a:r>
            <a:r>
              <a:rPr lang="en-MY" sz="1400" dirty="0">
                <a:solidFill>
                  <a:prstClr val="black"/>
                </a:solidFill>
                <a:latin typeface="Calibri Light" panose="020F0302020204030204"/>
              </a:rPr>
              <a:t>6. </a:t>
            </a:r>
            <a:r>
              <a:rPr lang="en-MY" sz="1400" dirty="0" err="1">
                <a:solidFill>
                  <a:prstClr val="black"/>
                </a:solidFill>
                <a:latin typeface="Calibri Light" panose="020F0302020204030204"/>
              </a:rPr>
              <a:t>Gantz</a:t>
            </a:r>
            <a:r>
              <a:rPr lang="en-MY" sz="1400" dirty="0">
                <a:solidFill>
                  <a:prstClr val="black"/>
                </a:solidFill>
                <a:latin typeface="Calibri Light" panose="020F0302020204030204"/>
              </a:rPr>
              <a:t> MG, Carlo WA, Finer NN, et al. 2020;105(2):138-144</a:t>
            </a:r>
            <a:endParaRPr lang="en-US" sz="1400" dirty="0">
              <a:latin typeface="+mj-lt"/>
              <a:cs typeface="Arial" panose="020B0604020202020204" pitchFamily="34" charset="0"/>
            </a:endParaRP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kumimoji="0" lang="en-MY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                                                                                                                                  </a:t>
            </a:r>
            <a:endParaRPr lang="en-MY" sz="2400" dirty="0">
              <a:latin typeface="+mj-lt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652379-F117-4D5F-93B8-647BE4B754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Clinical Practice Guidelines Management of Retinopathy of Prematurity (Second Edition)</a:t>
            </a:r>
            <a:endParaRPr lang="en-MY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A66DC6-036C-4216-9F9A-2B537F1E01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31620" y="6260305"/>
            <a:ext cx="2743200" cy="365125"/>
          </a:xfrm>
        </p:spPr>
        <p:txBody>
          <a:bodyPr/>
          <a:lstStyle/>
          <a:p>
            <a:fld id="{533620D5-B483-40BB-83AC-23673BE86840}" type="slidenum">
              <a:rPr lang="en-MY" smtClean="0"/>
              <a:t>16</a:t>
            </a:fld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2569465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454F20D-E45F-4310-941F-2AE41502F05A}"/>
              </a:ext>
            </a:extLst>
          </p:cNvPr>
          <p:cNvSpPr/>
          <p:nvPr/>
        </p:nvSpPr>
        <p:spPr>
          <a:xfrm>
            <a:off x="201829" y="245346"/>
            <a:ext cx="11584941" cy="1126156"/>
          </a:xfrm>
          <a:prstGeom prst="rect">
            <a:avLst/>
          </a:prstGeom>
          <a:gradFill flip="none" rotWithShape="1">
            <a:gsLst>
              <a:gs pos="0">
                <a:srgbClr val="003399">
                  <a:tint val="66000"/>
                  <a:satMod val="160000"/>
                </a:srgbClr>
              </a:gs>
              <a:gs pos="50000">
                <a:srgbClr val="003399">
                  <a:tint val="44500"/>
                  <a:satMod val="160000"/>
                </a:srgbClr>
              </a:gs>
              <a:gs pos="100000">
                <a:srgbClr val="003399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914400">
              <a:defRPr/>
            </a:pPr>
            <a:endParaRPr kumimoji="0" lang="en-MY" sz="4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j-lt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5D84182-E2B1-4774-8CA4-98D0EDA151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144" y="228403"/>
            <a:ext cx="2017951" cy="228619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D35FD65-2A90-398B-9FCA-ACB4499EEA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00062"/>
            <a:ext cx="10515600" cy="1325563"/>
          </a:xfrm>
        </p:spPr>
        <p:txBody>
          <a:bodyPr/>
          <a:lstStyle/>
          <a:p>
            <a:pPr algn="ctr"/>
            <a:r>
              <a:rPr lang="en-MY" b="1" dirty="0">
                <a:solidFill>
                  <a:srgbClr val="000000"/>
                </a:solidFill>
                <a:effectLst/>
                <a:ea typeface="Arial" panose="020B0604020202020204" pitchFamily="34" charset="0"/>
              </a:rPr>
              <a:t>BLOOD TRANSFUSION</a:t>
            </a:r>
            <a:br>
              <a:rPr lang="en-MY" sz="4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endParaRPr lang="en-MY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B1909A-DD2A-8B49-3029-2A33BE8B02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10633" y="1623043"/>
            <a:ext cx="9419342" cy="3141838"/>
          </a:xfrm>
        </p:spPr>
        <p:txBody>
          <a:bodyPr>
            <a:no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MY" sz="3200" dirty="0">
                <a:solidFill>
                  <a:srgbClr val="000000"/>
                </a:solidFill>
                <a:effectLst/>
                <a:latin typeface="+mj-lt"/>
                <a:ea typeface="Arial" panose="020B0604020202020204" pitchFamily="34" charset="0"/>
              </a:rPr>
              <a:t>In another meta-analysis, 13 cohort studies on preterm infants with a GA of ≤32 weeks showed that </a:t>
            </a:r>
            <a:r>
              <a:rPr lang="en-MY" sz="3200" dirty="0">
                <a:solidFill>
                  <a:srgbClr val="FF0000"/>
                </a:solidFill>
                <a:effectLst/>
                <a:latin typeface="+mj-lt"/>
                <a:ea typeface="Arial" panose="020B0604020202020204" pitchFamily="34" charset="0"/>
              </a:rPr>
              <a:t>red blood cell transfusion was an independent risk factor for the development of ROP </a:t>
            </a:r>
            <a:r>
              <a:rPr lang="en-MY" sz="3200" dirty="0">
                <a:solidFill>
                  <a:srgbClr val="000000"/>
                </a:solidFill>
                <a:effectLst/>
                <a:latin typeface="+mj-lt"/>
                <a:ea typeface="Arial" panose="020B0604020202020204" pitchFamily="34" charset="0"/>
              </a:rPr>
              <a:t>(OR=1.77, 95% CI 1.29 to 2.43). However, there was no evidence to support its effect of RBC transfusion on ROP in the older GA groups.</a:t>
            </a:r>
            <a:r>
              <a:rPr lang="en-MY" sz="3200" baseline="30000" dirty="0">
                <a:solidFill>
                  <a:srgbClr val="000000"/>
                </a:solidFill>
                <a:effectLst/>
                <a:latin typeface="+mj-lt"/>
                <a:ea typeface="Arial" panose="020B0604020202020204" pitchFamily="34" charset="0"/>
              </a:rPr>
              <a:t>8</a:t>
            </a:r>
            <a:r>
              <a:rPr lang="en-MY" sz="3200" dirty="0">
                <a:solidFill>
                  <a:srgbClr val="000000"/>
                </a:solidFill>
                <a:effectLst/>
                <a:latin typeface="+mj-lt"/>
                <a:ea typeface="Arial" panose="020B0604020202020204" pitchFamily="34" charset="0"/>
              </a:rPr>
              <a:t> </a:t>
            </a:r>
          </a:p>
          <a:p>
            <a:pPr marL="457200" lvl="1" indent="0" algn="just">
              <a:lnSpc>
                <a:spcPct val="107000"/>
              </a:lnSpc>
              <a:spcAft>
                <a:spcPts val="800"/>
              </a:spcAft>
              <a:buNone/>
            </a:pPr>
            <a:endParaRPr lang="en-MY" sz="3200" baseline="30000" dirty="0">
              <a:solidFill>
                <a:srgbClr val="000000"/>
              </a:solidFill>
              <a:effectLst/>
              <a:latin typeface="+mj-lt"/>
              <a:ea typeface="Arial" panose="020B0604020202020204" pitchFamily="34" charset="0"/>
            </a:endParaRPr>
          </a:p>
          <a:p>
            <a:endParaRPr lang="en-MY" sz="3200" dirty="0"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F9E62CE-DF11-4542-898B-F229B4FC70B8}"/>
              </a:ext>
            </a:extLst>
          </p:cNvPr>
          <p:cNvSpPr txBox="1"/>
          <p:nvPr/>
        </p:nvSpPr>
        <p:spPr>
          <a:xfrm>
            <a:off x="7633098" y="5016422"/>
            <a:ext cx="609719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latin typeface="+mj-lt"/>
              </a:rPr>
              <a:t>8. Zhu Z, Hua X, Yu Y, et al. 2020;15(6):e0234266</a:t>
            </a:r>
            <a:endParaRPr lang="en-MY" sz="140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859B1B-CD3F-4802-802A-F47F4E5794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AC85060-A029-4ED3-B370-6A1A3A4AD4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620D5-B483-40BB-83AC-23673BE86840}" type="slidenum">
              <a:rPr lang="en-MY" smtClean="0"/>
              <a:t>17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0986725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454F20D-E45F-4310-941F-2AE41502F05A}"/>
              </a:ext>
            </a:extLst>
          </p:cNvPr>
          <p:cNvSpPr/>
          <p:nvPr/>
        </p:nvSpPr>
        <p:spPr>
          <a:xfrm>
            <a:off x="201829" y="245346"/>
            <a:ext cx="11584941" cy="1126156"/>
          </a:xfrm>
          <a:prstGeom prst="rect">
            <a:avLst/>
          </a:prstGeom>
          <a:gradFill flip="none" rotWithShape="1">
            <a:gsLst>
              <a:gs pos="0">
                <a:srgbClr val="003399">
                  <a:tint val="66000"/>
                  <a:satMod val="160000"/>
                </a:srgbClr>
              </a:gs>
              <a:gs pos="50000">
                <a:srgbClr val="003399">
                  <a:tint val="44500"/>
                  <a:satMod val="160000"/>
                </a:srgbClr>
              </a:gs>
              <a:gs pos="100000">
                <a:srgbClr val="003399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914400">
              <a:defRPr/>
            </a:pPr>
            <a:endParaRPr kumimoji="0" lang="en-MY" sz="4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j-lt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5D84182-E2B1-4774-8CA4-98D0EDA151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144" y="228403"/>
            <a:ext cx="2017951" cy="228619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D35FD65-2A90-398B-9FCA-ACB4499EEA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00062"/>
            <a:ext cx="10515600" cy="1325563"/>
          </a:xfrm>
        </p:spPr>
        <p:txBody>
          <a:bodyPr/>
          <a:lstStyle/>
          <a:p>
            <a:pPr algn="ctr"/>
            <a:r>
              <a:rPr lang="en-MY" b="1" dirty="0">
                <a:solidFill>
                  <a:srgbClr val="000000"/>
                </a:solidFill>
                <a:effectLst/>
                <a:ea typeface="Arial" panose="020B0604020202020204" pitchFamily="34" charset="0"/>
              </a:rPr>
              <a:t>SEPSIS</a:t>
            </a:r>
            <a:br>
              <a:rPr lang="en-MY" sz="4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endParaRPr lang="en-MY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9EEA9FBB-6CE3-4F3C-83A8-1FE575235C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899" y="1550889"/>
            <a:ext cx="10166871" cy="4351338"/>
          </a:xfrm>
        </p:spPr>
        <p:txBody>
          <a:bodyPr>
            <a:no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MY" sz="3200" dirty="0">
                <a:effectLst/>
                <a:latin typeface="+mj-lt"/>
                <a:ea typeface="Calibri Light" panose="020F0302020204030204" pitchFamily="34" charset="0"/>
                <a:cs typeface="Calibri Light" panose="020F0302020204030204" pitchFamily="34" charset="0"/>
              </a:rPr>
              <a:t>A meta-analysis of 16 studies demonstrated that </a:t>
            </a:r>
            <a:r>
              <a:rPr lang="en-MY" sz="3200" dirty="0">
                <a:solidFill>
                  <a:srgbClr val="FF0000"/>
                </a:solidFill>
                <a:effectLst/>
                <a:latin typeface="+mj-lt"/>
                <a:ea typeface="Calibri Light" panose="020F0302020204030204" pitchFamily="34" charset="0"/>
                <a:cs typeface="Calibri Light" panose="020F0302020204030204" pitchFamily="34" charset="0"/>
              </a:rPr>
              <a:t>sepsis being strongly associated with severe ROP </a:t>
            </a:r>
            <a:r>
              <a:rPr lang="en-MY" sz="3200" dirty="0">
                <a:effectLst/>
                <a:latin typeface="+mj-lt"/>
                <a:ea typeface="Calibri Light" panose="020F0302020204030204" pitchFamily="34" charset="0"/>
                <a:cs typeface="Calibri Light" panose="020F0302020204030204" pitchFamily="34" charset="0"/>
              </a:rPr>
              <a:t>(OR=2.33, 95% CI 1.21 to 4.51). However, the primary studies had high heterogeneity and were rated as low in quality.</a:t>
            </a:r>
            <a:r>
              <a:rPr lang="en-MY" sz="3200" baseline="30000" dirty="0">
                <a:effectLst/>
                <a:latin typeface="+mj-lt"/>
                <a:ea typeface="Calibri Light" panose="020F0302020204030204" pitchFamily="34" charset="0"/>
                <a:cs typeface="Calibri Light" panose="020F0302020204030204" pitchFamily="34" charset="0"/>
              </a:rPr>
              <a:t>9</a:t>
            </a:r>
          </a:p>
          <a:p>
            <a:pPr marL="457200" lvl="1" indent="0" algn="r">
              <a:lnSpc>
                <a:spcPct val="107000"/>
              </a:lnSpc>
              <a:spcAft>
                <a:spcPts val="800"/>
              </a:spcAft>
              <a:buNone/>
            </a:pPr>
            <a:r>
              <a:rPr lang="en-MY" sz="1400" dirty="0">
                <a:latin typeface="+mj-lt"/>
                <a:ea typeface="Calibri" panose="020F0502020204030204" pitchFamily="34" charset="0"/>
              </a:rPr>
              <a:t>9. Wang X, Tang K, Chen L, et al. 2019;9(5):e025440. </a:t>
            </a:r>
            <a:endParaRPr lang="en-MY" sz="1400" dirty="0">
              <a:effectLst/>
              <a:latin typeface="+mj-lt"/>
              <a:ea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MY" sz="3200" dirty="0">
                <a:effectLst/>
                <a:latin typeface="+mj-lt"/>
                <a:ea typeface="Arial" panose="020B0604020202020204" pitchFamily="34" charset="0"/>
              </a:rPr>
              <a:t>Chorioamnionitis was significantly associated with the development of AROP.</a:t>
            </a:r>
            <a:r>
              <a:rPr lang="en-MY" sz="3200" baseline="30000" dirty="0">
                <a:effectLst/>
                <a:latin typeface="+mj-lt"/>
                <a:ea typeface="Arial" panose="020B0604020202020204" pitchFamily="34" charset="0"/>
              </a:rPr>
              <a:t>4</a:t>
            </a:r>
          </a:p>
          <a:p>
            <a:pPr marL="0" indent="0" algn="r">
              <a:lnSpc>
                <a:spcPct val="107000"/>
              </a:lnSpc>
              <a:spcAft>
                <a:spcPts val="800"/>
              </a:spcAft>
              <a:buNone/>
            </a:pPr>
            <a:r>
              <a:rPr lang="en-MY" sz="1400" dirty="0">
                <a:latin typeface="+mj-lt"/>
              </a:rPr>
              <a:t>4. </a:t>
            </a:r>
            <a:r>
              <a:rPr lang="en-MY" sz="1400" dirty="0" err="1">
                <a:latin typeface="+mj-lt"/>
              </a:rPr>
              <a:t>Ahn</a:t>
            </a:r>
            <a:r>
              <a:rPr lang="en-MY" sz="1400" dirty="0">
                <a:latin typeface="+mj-lt"/>
              </a:rPr>
              <a:t> YJ, Hong KE, Yum HR, et al.2017;31(6):924-30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0154964-0F9E-46E9-A364-05A87744B5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01486A-5B4E-45A3-B561-56EC192EF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620D5-B483-40BB-83AC-23673BE86840}" type="slidenum">
              <a:rPr lang="en-MY" smtClean="0"/>
              <a:t>18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9725916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454F20D-E45F-4310-941F-2AE41502F05A}"/>
              </a:ext>
            </a:extLst>
          </p:cNvPr>
          <p:cNvSpPr/>
          <p:nvPr/>
        </p:nvSpPr>
        <p:spPr>
          <a:xfrm>
            <a:off x="201829" y="245346"/>
            <a:ext cx="11584941" cy="1126156"/>
          </a:xfrm>
          <a:prstGeom prst="rect">
            <a:avLst/>
          </a:prstGeom>
          <a:gradFill flip="none" rotWithShape="1">
            <a:gsLst>
              <a:gs pos="0">
                <a:srgbClr val="003399">
                  <a:tint val="66000"/>
                  <a:satMod val="160000"/>
                </a:srgbClr>
              </a:gs>
              <a:gs pos="50000">
                <a:srgbClr val="003399">
                  <a:tint val="44500"/>
                  <a:satMod val="160000"/>
                </a:srgbClr>
              </a:gs>
              <a:gs pos="100000">
                <a:srgbClr val="003399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914400">
              <a:defRPr/>
            </a:pPr>
            <a:endParaRPr kumimoji="0" lang="en-MY" sz="4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j-lt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5D84182-E2B1-4774-8CA4-98D0EDA151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144" y="228403"/>
            <a:ext cx="2017951" cy="228619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D35FD65-2A90-398B-9FCA-ACB4499EEA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00062"/>
            <a:ext cx="10515600" cy="1325563"/>
          </a:xfrm>
        </p:spPr>
        <p:txBody>
          <a:bodyPr/>
          <a:lstStyle/>
          <a:p>
            <a:pPr algn="ctr"/>
            <a:r>
              <a:rPr lang="en-MY" b="1" dirty="0">
                <a:effectLst/>
                <a:ea typeface="Arial" panose="020B0604020202020204" pitchFamily="34" charset="0"/>
              </a:rPr>
              <a:t>NECROTISING ENTEROCOLITIS</a:t>
            </a:r>
            <a:br>
              <a:rPr lang="en-MY" sz="4400" b="1" dirty="0">
                <a:effectLst/>
                <a:ea typeface="Calibri" panose="020F0502020204030204" pitchFamily="34" charset="0"/>
              </a:rPr>
            </a:br>
            <a:endParaRPr lang="en-MY" b="1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752E18B-BD73-423F-BE48-6EB1ED81B3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94148" y="1682750"/>
            <a:ext cx="9988252" cy="4351338"/>
          </a:xfrm>
        </p:spPr>
        <p:txBody>
          <a:bodyPr>
            <a:no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MY" sz="3200" dirty="0">
                <a:effectLst/>
                <a:latin typeface="+mj-lt"/>
                <a:ea typeface="Arial" panose="020B0604020202020204" pitchFamily="34" charset="0"/>
              </a:rPr>
              <a:t>A multicentre cohort study determined the association of surgical necrotising enterocolitis (</a:t>
            </a:r>
            <a:r>
              <a:rPr lang="en-MY" sz="3200" dirty="0">
                <a:solidFill>
                  <a:srgbClr val="FF0000"/>
                </a:solidFill>
                <a:effectLst/>
                <a:latin typeface="+mj-lt"/>
                <a:ea typeface="Arial" panose="020B0604020202020204" pitchFamily="34" charset="0"/>
              </a:rPr>
              <a:t>NEC</a:t>
            </a:r>
            <a:r>
              <a:rPr lang="en-MY" sz="3200" dirty="0">
                <a:effectLst/>
                <a:latin typeface="+mj-lt"/>
                <a:ea typeface="Arial" panose="020B0604020202020204" pitchFamily="34" charset="0"/>
              </a:rPr>
              <a:t>) and its timing with the development of ROP. The findings supported the significant risk of NEC with ROP:</a:t>
            </a:r>
            <a:r>
              <a:rPr lang="en-MY" sz="3200" baseline="30000" dirty="0">
                <a:effectLst/>
                <a:latin typeface="+mj-lt"/>
                <a:ea typeface="Arial" panose="020B0604020202020204" pitchFamily="34" charset="0"/>
              </a:rPr>
              <a:t>10</a:t>
            </a:r>
            <a:endParaRPr lang="en-MY" sz="3200" baseline="30000" dirty="0">
              <a:effectLst/>
              <a:latin typeface="+mj-lt"/>
              <a:ea typeface="Calibri" panose="020F0502020204030204" pitchFamily="34" charset="0"/>
            </a:endParaRPr>
          </a:p>
          <a:p>
            <a:pPr lvl="1" algn="just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en-MY" sz="3200" dirty="0">
                <a:effectLst/>
                <a:latin typeface="+mj-lt"/>
                <a:ea typeface="Arial" panose="020B0604020202020204" pitchFamily="34" charset="0"/>
              </a:rPr>
              <a:t> infants with </a:t>
            </a:r>
            <a:r>
              <a:rPr lang="en-MY" sz="3200" dirty="0">
                <a:solidFill>
                  <a:srgbClr val="FF0000"/>
                </a:solidFill>
                <a:effectLst/>
                <a:latin typeface="+mj-lt"/>
                <a:ea typeface="Arial" panose="020B0604020202020204" pitchFamily="34" charset="0"/>
              </a:rPr>
              <a:t>surgical NEC had a higher risk of any ROP and severe ROP than</a:t>
            </a:r>
            <a:r>
              <a:rPr lang="en-MY" sz="3200" dirty="0">
                <a:solidFill>
                  <a:srgbClr val="FF0000"/>
                </a:solidFill>
                <a:latin typeface="+mj-lt"/>
                <a:ea typeface="Arial" panose="020B0604020202020204" pitchFamily="34" charset="0"/>
              </a:rPr>
              <a:t> </a:t>
            </a:r>
            <a:r>
              <a:rPr lang="en-MY" sz="3200" dirty="0">
                <a:solidFill>
                  <a:srgbClr val="FF0000"/>
                </a:solidFill>
                <a:effectLst/>
                <a:latin typeface="+mj-lt"/>
                <a:ea typeface="Arial" panose="020B0604020202020204" pitchFamily="34" charset="0"/>
              </a:rPr>
              <a:t>those without </a:t>
            </a:r>
            <a:r>
              <a:rPr lang="en-MY" sz="3200" dirty="0">
                <a:effectLst/>
                <a:latin typeface="+mj-lt"/>
                <a:ea typeface="Arial" panose="020B0604020202020204" pitchFamily="34" charset="0"/>
              </a:rPr>
              <a:t>[OR of 2.7 (95% CI 1.9 to 3.7) and 2.5 (95% CI 1.9 to 3.3)   respectively</a:t>
            </a:r>
          </a:p>
          <a:p>
            <a:pPr marL="457200" lvl="1" indent="0" algn="ctr">
              <a:lnSpc>
                <a:spcPct val="107000"/>
              </a:lnSpc>
              <a:buNone/>
            </a:pPr>
            <a:r>
              <a:rPr lang="en-MY" sz="1400" dirty="0">
                <a:latin typeface="+mj-lt"/>
              </a:rPr>
              <a:t>                                                                                                        10. Fundora JB, </a:t>
            </a:r>
            <a:r>
              <a:rPr lang="en-MY" sz="1400" dirty="0" err="1">
                <a:latin typeface="+mj-lt"/>
              </a:rPr>
              <a:t>Binenbaum</a:t>
            </a:r>
            <a:r>
              <a:rPr lang="en-MY" sz="1400" dirty="0">
                <a:latin typeface="+mj-lt"/>
              </a:rPr>
              <a:t> G, Tomlinson L, et al. 2023;40(11):1178-1184</a:t>
            </a:r>
            <a:endParaRPr lang="en-MY" sz="1400" dirty="0">
              <a:latin typeface="+mj-lt"/>
              <a:ea typeface="Calibri" panose="020F0502020204030204" pitchFamily="34" charset="0"/>
            </a:endParaRPr>
          </a:p>
          <a:p>
            <a:pPr lvl="1" algn="just">
              <a:lnSpc>
                <a:spcPct val="107000"/>
              </a:lnSpc>
              <a:buFont typeface="Courier New" panose="02070309020205020404" pitchFamily="49" charset="0"/>
              <a:buChar char="o"/>
            </a:pPr>
            <a:endParaRPr lang="en-MY" sz="3200" dirty="0">
              <a:effectLst/>
              <a:latin typeface="+mj-lt"/>
              <a:ea typeface="Arial" panose="020B0604020202020204" pitchFamily="34" charset="0"/>
            </a:endParaRPr>
          </a:p>
          <a:p>
            <a:pPr marL="457200" lvl="1" indent="0" algn="just">
              <a:lnSpc>
                <a:spcPct val="107000"/>
              </a:lnSpc>
              <a:buNone/>
            </a:pPr>
            <a:r>
              <a:rPr lang="en-MY" sz="3200" dirty="0">
                <a:latin typeface="+mj-lt"/>
              </a:rPr>
              <a:t>                                                                                                      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7EE72EC-9265-4AEC-9FC6-5CBB629B6C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716856-5B0A-42B9-97F8-23B5BCA425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620D5-B483-40BB-83AC-23673BE86840}" type="slidenum">
              <a:rPr lang="en-MY" smtClean="0"/>
              <a:t>19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1916239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D30C3C6-8E0A-454E-B270-B775C4F555F0}"/>
              </a:ext>
            </a:extLst>
          </p:cNvPr>
          <p:cNvSpPr/>
          <p:nvPr/>
        </p:nvSpPr>
        <p:spPr>
          <a:xfrm>
            <a:off x="173254" y="298384"/>
            <a:ext cx="11584941" cy="1126156"/>
          </a:xfrm>
          <a:prstGeom prst="rect">
            <a:avLst/>
          </a:prstGeom>
          <a:gradFill flip="none" rotWithShape="1">
            <a:gsLst>
              <a:gs pos="0">
                <a:srgbClr val="003399">
                  <a:tint val="66000"/>
                  <a:satMod val="160000"/>
                </a:srgbClr>
              </a:gs>
              <a:gs pos="50000">
                <a:srgbClr val="003399">
                  <a:tint val="44500"/>
                  <a:satMod val="160000"/>
                </a:srgbClr>
              </a:gs>
              <a:gs pos="100000">
                <a:srgbClr val="003399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914400">
              <a:defRPr/>
            </a:pPr>
            <a:endParaRPr kumimoji="0" lang="en-MY" sz="4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1620371" y="1504294"/>
            <a:ext cx="6959273" cy="5423928"/>
          </a:xfrm>
        </p:spPr>
        <p:txBody>
          <a:bodyPr>
            <a:noAutofit/>
          </a:bodyPr>
          <a:lstStyle/>
          <a:p>
            <a:r>
              <a:rPr lang="en-MY" sz="2400" dirty="0">
                <a:latin typeface="+mj-lt"/>
              </a:rPr>
              <a:t>First edition of the clinical practice guidelines (CPG) was published in   2005 (18 years ago)</a:t>
            </a:r>
          </a:p>
          <a:p>
            <a:r>
              <a:rPr lang="en-MY" sz="2400" dirty="0">
                <a:latin typeface="+mj-lt"/>
              </a:rPr>
              <a:t>Increased survival of premature babies has led to increased incidence and complexities of ROP</a:t>
            </a:r>
          </a:p>
          <a:p>
            <a:r>
              <a:rPr lang="en-MY" sz="2400" dirty="0">
                <a:latin typeface="+mj-lt"/>
              </a:rPr>
              <a:t>Significant changes in screening, classification and treatment of the disease</a:t>
            </a:r>
          </a:p>
          <a:p>
            <a:r>
              <a:rPr lang="en-MY" sz="2400" dirty="0">
                <a:latin typeface="+mj-lt"/>
              </a:rPr>
              <a:t>New resource implication on management need to be addressed</a:t>
            </a:r>
          </a:p>
          <a:p>
            <a:r>
              <a:rPr lang="en-MY" sz="2400" dirty="0">
                <a:latin typeface="+mj-lt"/>
              </a:rPr>
              <a:t>Undetected or non standardized treatment of ROP will result in visual impairment and social burden in the future</a:t>
            </a:r>
          </a:p>
          <a:p>
            <a:endParaRPr lang="en-GB" sz="2400" dirty="0">
              <a:latin typeface="+mj-lt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A9038E5-5378-40F6-837E-F65EF72963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144" y="228403"/>
            <a:ext cx="2017951" cy="2286198"/>
          </a:xfrm>
          <a:prstGeom prst="rect">
            <a:avLst/>
          </a:prstGeom>
        </p:spPr>
      </p:pic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0A1DCDBE-D06E-6756-0C99-9D702CF8744E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3"/>
          <a:srcRect l="33131" t="14218" r="34688" b="5506"/>
          <a:stretch/>
        </p:blipFill>
        <p:spPr>
          <a:xfrm>
            <a:off x="8402169" y="1211860"/>
            <a:ext cx="3160061" cy="4434279"/>
          </a:xfr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6B19693-4C00-4169-8EDB-88F9030E6A8F}"/>
              </a:ext>
            </a:extLst>
          </p:cNvPr>
          <p:cNvSpPr txBox="1"/>
          <p:nvPr/>
        </p:nvSpPr>
        <p:spPr>
          <a:xfrm>
            <a:off x="2508985" y="378138"/>
            <a:ext cx="93293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MY" sz="4400" b="1" dirty="0">
                <a:latin typeface="+mj-lt"/>
              </a:rPr>
              <a:t>FIRST EDITION OF CPG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5C7F52-373C-44FB-9A35-45AC03B26E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45FF862-0F86-4EF0-AD46-E2A7770E10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620D5-B483-40BB-83AC-23673BE86840}" type="slidenum">
              <a:rPr lang="en-MY" smtClean="0"/>
              <a:t>2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6179003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6364104-4018-4232-BEAE-67DF483AE3E6}"/>
              </a:ext>
            </a:extLst>
          </p:cNvPr>
          <p:cNvSpPr/>
          <p:nvPr/>
        </p:nvSpPr>
        <p:spPr>
          <a:xfrm>
            <a:off x="173254" y="298384"/>
            <a:ext cx="11584941" cy="1126156"/>
          </a:xfrm>
          <a:prstGeom prst="rect">
            <a:avLst/>
          </a:prstGeom>
          <a:gradFill flip="none" rotWithShape="1">
            <a:gsLst>
              <a:gs pos="0">
                <a:srgbClr val="003399">
                  <a:tint val="66000"/>
                  <a:satMod val="160000"/>
                </a:srgbClr>
              </a:gs>
              <a:gs pos="50000">
                <a:srgbClr val="003399">
                  <a:tint val="44500"/>
                  <a:satMod val="160000"/>
                </a:srgbClr>
              </a:gs>
              <a:gs pos="100000">
                <a:srgbClr val="003399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C755710-6D6E-497A-AE25-950D977FA4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144" y="228403"/>
            <a:ext cx="2017951" cy="228619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E32DCDA-B670-4314-A05C-C9D21F2E32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/>
              <a:t>TAKE HOME MESSAGE</a:t>
            </a:r>
            <a:endParaRPr lang="en-MY" b="1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1E5F961-8802-44FC-A516-7C4C00E2B9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EA51B1CA-2C11-4AA6-936A-8767755385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24063" y="2141537"/>
            <a:ext cx="8465261" cy="4351338"/>
          </a:xfrm>
        </p:spPr>
        <p:txBody>
          <a:bodyPr>
            <a:normAutofit/>
          </a:bodyPr>
          <a:lstStyle/>
          <a:p>
            <a:r>
              <a:rPr lang="en-MY" sz="3200" b="1" dirty="0">
                <a:latin typeface="+mj-lt"/>
              </a:rPr>
              <a:t>Pay attention to prematurity and birth weight</a:t>
            </a:r>
          </a:p>
          <a:p>
            <a:r>
              <a:rPr lang="en-MY" sz="3200" b="1" dirty="0">
                <a:latin typeface="+mj-lt"/>
              </a:rPr>
              <a:t>Identify all risk factors to decide when to do a screening</a:t>
            </a:r>
          </a:p>
          <a:p>
            <a:endParaRPr lang="en-GB" sz="3200" dirty="0">
              <a:latin typeface="+mj-lt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68A4707-9506-4389-A5ED-F120D907DD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620D5-B483-40BB-83AC-23673BE86840}" type="slidenum">
              <a:rPr lang="en-MY" smtClean="0"/>
              <a:t>20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3883725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1119" y="1469068"/>
            <a:ext cx="4224894" cy="4929515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</p:pic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797624" y="1491281"/>
            <a:ext cx="4054692" cy="48736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13" name="Oval 12"/>
          <p:cNvSpPr/>
          <p:nvPr/>
        </p:nvSpPr>
        <p:spPr>
          <a:xfrm>
            <a:off x="1257938" y="2778369"/>
            <a:ext cx="1327000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1435822" y="3271044"/>
            <a:ext cx="744670" cy="14317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1435822" y="4712677"/>
            <a:ext cx="3558209" cy="77372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1435822" y="3710354"/>
            <a:ext cx="3839563" cy="72096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D2A52B2-A8A7-4212-A8C9-C53F34A2B7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94303"/>
            <a:ext cx="4114800" cy="365125"/>
          </a:xfrm>
        </p:spPr>
        <p:txBody>
          <a:bodyPr/>
          <a:lstStyle/>
          <a:p>
            <a:r>
              <a:rPr lang="en-US" dirty="0"/>
              <a:t>Clinical Practice Guidelines Management of Retinopathy of Prematurity (Second Edition)</a:t>
            </a:r>
            <a:endParaRPr lang="en-MY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B1C0C3-17AB-4C0A-86E2-97B2B3652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620D5-B483-40BB-83AC-23673BE86840}" type="slidenum">
              <a:rPr lang="en-MY" smtClean="0"/>
              <a:t>21</a:t>
            </a:fld>
            <a:endParaRPr lang="en-MY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5440C7E-FF92-47BE-A308-9D900C4B2B14}"/>
              </a:ext>
            </a:extLst>
          </p:cNvPr>
          <p:cNvSpPr/>
          <p:nvPr/>
        </p:nvSpPr>
        <p:spPr>
          <a:xfrm>
            <a:off x="173254" y="298384"/>
            <a:ext cx="11584941" cy="1126156"/>
          </a:xfrm>
          <a:prstGeom prst="rect">
            <a:avLst/>
          </a:prstGeom>
          <a:gradFill flip="none" rotWithShape="1">
            <a:gsLst>
              <a:gs pos="0">
                <a:srgbClr val="003399">
                  <a:tint val="66000"/>
                  <a:satMod val="160000"/>
                </a:srgbClr>
              </a:gs>
              <a:gs pos="50000">
                <a:srgbClr val="003399">
                  <a:tint val="44500"/>
                  <a:satMod val="160000"/>
                </a:srgbClr>
              </a:gs>
              <a:gs pos="100000">
                <a:srgbClr val="003399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>
                <a:solidFill>
                  <a:schemeClr val="tx1"/>
                </a:solidFill>
                <a:latin typeface="+mj-lt"/>
              </a:rPr>
              <a:t>ROP SCREENING FORM</a:t>
            </a:r>
            <a:endParaRPr lang="en-MY" sz="4400" b="1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FFD0F07F-0974-4572-94BF-3F56636838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2144" y="228403"/>
            <a:ext cx="2017951" cy="2286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32226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3BAFBDA-73D4-4731-AA1D-1BD0B5A3E4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7354" y="2503488"/>
            <a:ext cx="9454646" cy="155416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AA03018-CE81-4009-5068-E838B83755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MY" b="1" dirty="0"/>
              <a:t>Thank you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5FF1DC-85F5-4DDD-B388-55F99085CA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Clinical Practice Guidelines Management of Retinopathy of Prematurity (Second Edition)</a:t>
            </a:r>
            <a:endParaRPr lang="en-MY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EA17BD5-8778-4201-B9D2-BF198A9AB0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1349">
            <a:off x="8100489" y="2147664"/>
            <a:ext cx="2084250" cy="3204487"/>
          </a:xfrm>
          <a:prstGeom prst="rect">
            <a:avLst/>
          </a:prstGeom>
          <a:effectLst>
            <a:outerShdw blurRad="177800" dist="596900" dir="21540000" algn="tl" rotWithShape="0">
              <a:prstClr val="black">
                <a:alpha val="40000"/>
              </a:prstClr>
            </a:outerShdw>
            <a:reflection stA="99000" endPos="0" dist="50800" dir="5400000" sy="-100000" algn="bl" rotWithShape="0"/>
          </a:effec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5C656B3-0C13-4A37-897B-1786CC043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620D5-B483-40BB-83AC-23673BE86840}" type="slidenum">
              <a:rPr lang="en-MY" smtClean="0"/>
              <a:t>22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8377167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06C4DE68-487D-439B-D6F0-60C817D4717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9470" y="1934757"/>
            <a:ext cx="5636530" cy="3170548"/>
          </a:xfrm>
          <a:prstGeom prst="rect">
            <a:avLst/>
          </a:prstGeom>
        </p:spPr>
      </p:pic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6BE7621-AD22-2851-5D0C-4DCB156A42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19800" y="1344362"/>
            <a:ext cx="5787189" cy="4351338"/>
          </a:xfrm>
        </p:spPr>
        <p:txBody>
          <a:bodyPr>
            <a:noAutofit/>
          </a:bodyPr>
          <a:lstStyle/>
          <a:p>
            <a:endParaRPr lang="en-MY" sz="1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9149" y="127349"/>
            <a:ext cx="5223239" cy="661091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2EB42C44-F3B1-4981-AFAC-F4D6CDF89098}"/>
              </a:ext>
            </a:extLst>
          </p:cNvPr>
          <p:cNvSpPr/>
          <p:nvPr/>
        </p:nvSpPr>
        <p:spPr>
          <a:xfrm>
            <a:off x="173255" y="298384"/>
            <a:ext cx="5846545" cy="1126156"/>
          </a:xfrm>
          <a:prstGeom prst="rect">
            <a:avLst/>
          </a:prstGeom>
          <a:gradFill flip="none" rotWithShape="1">
            <a:gsLst>
              <a:gs pos="0">
                <a:srgbClr val="003399">
                  <a:tint val="66000"/>
                  <a:satMod val="160000"/>
                </a:srgbClr>
              </a:gs>
              <a:gs pos="50000">
                <a:srgbClr val="003399">
                  <a:tint val="44500"/>
                  <a:satMod val="160000"/>
                </a:srgbClr>
              </a:gs>
              <a:gs pos="100000">
                <a:srgbClr val="003399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914400"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lt"/>
              </a:rPr>
              <a:t>         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lt"/>
              </a:rPr>
              <a:t>DEVELOPMENT GROUP </a:t>
            </a:r>
            <a:endParaRPr kumimoji="0" lang="en-MY" sz="32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j-lt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0FED9AB-4C8B-4BE7-A1C7-6AF5E73936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2144" y="228403"/>
            <a:ext cx="1811966" cy="2286198"/>
          </a:xfrm>
          <a:prstGeom prst="rect">
            <a:avLst/>
          </a:prstGeom>
        </p:spPr>
      </p:pic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B2ECEA60-7ADA-43F8-8FB1-BCAC64842E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C512CBAE-385F-40F1-BACF-CCCDAB37D5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620D5-B483-40BB-83AC-23673BE86840}" type="slidenum">
              <a:rPr lang="en-MY" smtClean="0"/>
              <a:t>3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8686156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05E2305-457D-4025-844B-C6BA75811617}"/>
              </a:ext>
            </a:extLst>
          </p:cNvPr>
          <p:cNvSpPr/>
          <p:nvPr/>
        </p:nvSpPr>
        <p:spPr>
          <a:xfrm>
            <a:off x="173254" y="298384"/>
            <a:ext cx="11584941" cy="1126156"/>
          </a:xfrm>
          <a:prstGeom prst="rect">
            <a:avLst/>
          </a:prstGeom>
          <a:gradFill flip="none" rotWithShape="1">
            <a:gsLst>
              <a:gs pos="0">
                <a:srgbClr val="003399">
                  <a:tint val="66000"/>
                  <a:satMod val="160000"/>
                </a:srgbClr>
              </a:gs>
              <a:gs pos="50000">
                <a:srgbClr val="003399">
                  <a:tint val="44500"/>
                  <a:satMod val="160000"/>
                </a:srgbClr>
              </a:gs>
              <a:gs pos="100000">
                <a:srgbClr val="003399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914400">
              <a:defRPr/>
            </a:pPr>
            <a:endParaRPr kumimoji="0" lang="en-MY" sz="4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j-lt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9C83056-CBF6-4F36-A23B-B7E5F2FDB1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144" y="228403"/>
            <a:ext cx="2017951" cy="228619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5632" y="253868"/>
            <a:ext cx="10515600" cy="1325563"/>
          </a:xfrm>
        </p:spPr>
        <p:txBody>
          <a:bodyPr>
            <a:normAutofit/>
          </a:bodyPr>
          <a:lstStyle/>
          <a:p>
            <a:r>
              <a:rPr lang="en-MY" b="1" dirty="0"/>
              <a:t>APPROACH IN REVISING THE CPG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9762" y="1649412"/>
            <a:ext cx="10515600" cy="4351338"/>
          </a:xfrm>
        </p:spPr>
        <p:txBody>
          <a:bodyPr>
            <a:normAutofit/>
          </a:bodyPr>
          <a:lstStyle/>
          <a:p>
            <a:r>
              <a:rPr lang="en-MY" dirty="0">
                <a:latin typeface="+mj-lt"/>
              </a:rPr>
              <a:t>Research questions as objectives</a:t>
            </a:r>
          </a:p>
          <a:p>
            <a:r>
              <a:rPr lang="en-MY" dirty="0">
                <a:latin typeface="+mj-lt"/>
              </a:rPr>
              <a:t>Literature search : systematic review, meta-analysis, expert opinion</a:t>
            </a:r>
          </a:p>
          <a:p>
            <a:r>
              <a:rPr lang="en-MY" dirty="0">
                <a:latin typeface="+mj-lt"/>
              </a:rPr>
              <a:t>Evidence Table : Level 1 &amp; 2</a:t>
            </a:r>
          </a:p>
          <a:p>
            <a:r>
              <a:rPr lang="en-MY" dirty="0">
                <a:latin typeface="+mj-lt"/>
              </a:rPr>
              <a:t>Summary of evidence</a:t>
            </a:r>
          </a:p>
          <a:p>
            <a:r>
              <a:rPr lang="en-MY" dirty="0">
                <a:latin typeface="+mj-lt"/>
              </a:rPr>
              <a:t>Key recommendations in Blue box and consensus in Yellow box </a:t>
            </a:r>
          </a:p>
          <a:p>
            <a:r>
              <a:rPr lang="en-MY" dirty="0">
                <a:latin typeface="+mj-lt"/>
              </a:rPr>
              <a:t>Algorithms :</a:t>
            </a:r>
          </a:p>
          <a:p>
            <a:pPr lvl="1"/>
            <a:r>
              <a:rPr lang="en-MY" sz="2800" dirty="0">
                <a:latin typeface="+mj-lt"/>
              </a:rPr>
              <a:t>Screening, diagnosis and treatment</a:t>
            </a:r>
          </a:p>
          <a:p>
            <a:pPr lvl="1"/>
            <a:r>
              <a:rPr lang="en-MY" sz="2800" dirty="0">
                <a:latin typeface="+mj-lt"/>
              </a:rPr>
              <a:t>Follow up</a:t>
            </a:r>
            <a:endParaRPr lang="en-GB" sz="2800" dirty="0">
              <a:latin typeface="+mj-lt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184585-5B3B-4C8F-B396-D95FEB7E04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BF5D27-EAC5-47BF-80A1-D2B9AA2845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620D5-B483-40BB-83AC-23673BE86840}" type="slidenum">
              <a:rPr lang="en-MY" smtClean="0"/>
              <a:t>4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1014086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05E2305-457D-4025-844B-C6BA75811617}"/>
              </a:ext>
            </a:extLst>
          </p:cNvPr>
          <p:cNvSpPr/>
          <p:nvPr/>
        </p:nvSpPr>
        <p:spPr>
          <a:xfrm>
            <a:off x="173254" y="298384"/>
            <a:ext cx="11584941" cy="1126156"/>
          </a:xfrm>
          <a:prstGeom prst="rect">
            <a:avLst/>
          </a:prstGeom>
          <a:gradFill flip="none" rotWithShape="1">
            <a:gsLst>
              <a:gs pos="0">
                <a:srgbClr val="003399">
                  <a:tint val="66000"/>
                  <a:satMod val="160000"/>
                </a:srgbClr>
              </a:gs>
              <a:gs pos="50000">
                <a:srgbClr val="003399">
                  <a:tint val="44500"/>
                  <a:satMod val="160000"/>
                </a:srgbClr>
              </a:gs>
              <a:gs pos="100000">
                <a:srgbClr val="003399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914400">
              <a:defRPr/>
            </a:pPr>
            <a:endParaRPr kumimoji="0" lang="en-MY" sz="4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j-lt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9C83056-CBF6-4F36-A23B-B7E5F2FDB1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144" y="228403"/>
            <a:ext cx="2017951" cy="228619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5632" y="253868"/>
            <a:ext cx="10515600" cy="1325563"/>
          </a:xfrm>
        </p:spPr>
        <p:txBody>
          <a:bodyPr>
            <a:normAutofit/>
          </a:bodyPr>
          <a:lstStyle/>
          <a:p>
            <a:r>
              <a:rPr lang="en-MY" b="1" dirty="0"/>
              <a:t>APPROACH IN REVISING THE CPG</a:t>
            </a:r>
            <a:endParaRPr lang="en-GB" b="1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C32E9987-6119-4B65-B115-D697F2BBAC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45469" y="1825625"/>
            <a:ext cx="10515600" cy="4351338"/>
          </a:xfrm>
        </p:spPr>
        <p:txBody>
          <a:bodyPr>
            <a:normAutofit/>
          </a:bodyPr>
          <a:lstStyle/>
          <a:p>
            <a:r>
              <a:rPr lang="en-MY" dirty="0">
                <a:latin typeface="+mj-lt"/>
              </a:rPr>
              <a:t>Proof Reading</a:t>
            </a:r>
          </a:p>
          <a:p>
            <a:r>
              <a:rPr lang="en-MY" dirty="0">
                <a:latin typeface="+mj-lt"/>
              </a:rPr>
              <a:t>Presentation at the council chaired by Director General of Health at KKM</a:t>
            </a:r>
          </a:p>
          <a:p>
            <a:r>
              <a:rPr lang="en-MY" dirty="0">
                <a:latin typeface="+mj-lt"/>
              </a:rPr>
              <a:t>Publication</a:t>
            </a:r>
          </a:p>
          <a:p>
            <a:r>
              <a:rPr lang="en-MY" dirty="0">
                <a:latin typeface="+mj-lt"/>
              </a:rPr>
              <a:t>Launching and Training of Trainer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DA055C6-DBD9-4CE1-B5E3-0596F00058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AE86A3-8B3C-4AEC-A0C8-AD3CFFE85A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620D5-B483-40BB-83AC-23673BE86840}" type="slidenum">
              <a:rPr lang="en-MY" smtClean="0"/>
              <a:t>5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719506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2BB04CB-682B-4246-877E-D4397E8FCDEB}"/>
              </a:ext>
            </a:extLst>
          </p:cNvPr>
          <p:cNvSpPr/>
          <p:nvPr/>
        </p:nvSpPr>
        <p:spPr>
          <a:xfrm>
            <a:off x="173254" y="298384"/>
            <a:ext cx="11584941" cy="1126156"/>
          </a:xfrm>
          <a:prstGeom prst="rect">
            <a:avLst/>
          </a:prstGeom>
          <a:gradFill flip="none" rotWithShape="1">
            <a:gsLst>
              <a:gs pos="0">
                <a:srgbClr val="003399">
                  <a:tint val="66000"/>
                  <a:satMod val="160000"/>
                </a:srgbClr>
              </a:gs>
              <a:gs pos="50000">
                <a:srgbClr val="003399">
                  <a:tint val="44500"/>
                  <a:satMod val="160000"/>
                </a:srgbClr>
              </a:gs>
              <a:gs pos="100000">
                <a:srgbClr val="003399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914400">
              <a:defRPr/>
            </a:pPr>
            <a:endParaRPr kumimoji="0" lang="en-MY" sz="4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2" name="Freeform 2"/>
          <p:cNvSpPr/>
          <p:nvPr/>
        </p:nvSpPr>
        <p:spPr>
          <a:xfrm>
            <a:off x="9092025" y="5190451"/>
            <a:ext cx="3099975" cy="1239990"/>
          </a:xfrm>
          <a:custGeom>
            <a:avLst/>
            <a:gdLst/>
            <a:ahLst/>
            <a:cxnLst/>
            <a:rect l="l" t="t" r="r" b="b"/>
            <a:pathLst>
              <a:path w="4649962" h="1859985">
                <a:moveTo>
                  <a:pt x="0" y="0"/>
                </a:moveTo>
                <a:lnTo>
                  <a:pt x="4649962" y="0"/>
                </a:lnTo>
                <a:lnTo>
                  <a:pt x="4649962" y="1859985"/>
                </a:lnTo>
                <a:lnTo>
                  <a:pt x="0" y="185998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9092025" y="5190451"/>
            <a:ext cx="3099975" cy="1239990"/>
          </a:xfrm>
          <a:custGeom>
            <a:avLst/>
            <a:gdLst/>
            <a:ahLst/>
            <a:cxnLst/>
            <a:rect l="l" t="t" r="r" b="b"/>
            <a:pathLst>
              <a:path w="4649962" h="1859985">
                <a:moveTo>
                  <a:pt x="0" y="0"/>
                </a:moveTo>
                <a:lnTo>
                  <a:pt x="4649962" y="0"/>
                </a:lnTo>
                <a:lnTo>
                  <a:pt x="4649962" y="1859985"/>
                </a:lnTo>
                <a:lnTo>
                  <a:pt x="0" y="185998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8" name="TextBox 8"/>
          <p:cNvSpPr txBox="1"/>
          <p:nvPr/>
        </p:nvSpPr>
        <p:spPr>
          <a:xfrm>
            <a:off x="1523179" y="545094"/>
            <a:ext cx="10495567" cy="57394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4666"/>
              </a:lnSpc>
              <a:spcBef>
                <a:spcPct val="0"/>
              </a:spcBef>
            </a:pPr>
            <a:r>
              <a:rPr lang="en-US" sz="36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 DIFFERENCES BETWEEN CURRENT AND PREVIOUS CPG</a:t>
            </a:r>
          </a:p>
        </p:txBody>
      </p:sp>
      <p:graphicFrame>
        <p:nvGraphicFramePr>
          <p:cNvPr id="10" name="Table 10">
            <a:extLst>
              <a:ext uri="{FF2B5EF4-FFF2-40B4-BE49-F238E27FC236}">
                <a16:creationId xmlns:a16="http://schemas.microsoft.com/office/drawing/2014/main" id="{4901C4A3-7174-4822-BCA2-C7E980CD17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7752254"/>
              </p:ext>
            </p:extLst>
          </p:nvPr>
        </p:nvGraphicFramePr>
        <p:xfrm>
          <a:off x="2260012" y="1623234"/>
          <a:ext cx="8382000" cy="40493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4800">
                  <a:extLst>
                    <a:ext uri="{9D8B030D-6E8A-4147-A177-3AD203B41FA5}">
                      <a16:colId xmlns:a16="http://schemas.microsoft.com/office/drawing/2014/main" val="1636495083"/>
                    </a:ext>
                  </a:extLst>
                </a:gridCol>
                <a:gridCol w="3302000">
                  <a:extLst>
                    <a:ext uri="{9D8B030D-6E8A-4147-A177-3AD203B41FA5}">
                      <a16:colId xmlns:a16="http://schemas.microsoft.com/office/drawing/2014/main" val="2278383917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3005298894"/>
                    </a:ext>
                  </a:extLst>
                </a:gridCol>
              </a:tblGrid>
              <a:tr h="412025">
                <a:tc>
                  <a:txBody>
                    <a:bodyPr/>
                    <a:lstStyle/>
                    <a:p>
                      <a:r>
                        <a:rPr lang="en-MY" sz="2100" dirty="0"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Highlights </a:t>
                      </a:r>
                    </a:p>
                  </a:txBody>
                  <a:tcPr marL="60960" marR="60960" marT="30480" marB="30480"/>
                </a:tc>
                <a:tc>
                  <a:txBody>
                    <a:bodyPr/>
                    <a:lstStyle/>
                    <a:p>
                      <a:r>
                        <a:rPr lang="en-MY" sz="2100" dirty="0"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PREVIOUS CPG (2005)</a:t>
                      </a:r>
                    </a:p>
                  </a:txBody>
                  <a:tcPr marL="60960" marR="60960" marT="30480" marB="30480"/>
                </a:tc>
                <a:tc>
                  <a:txBody>
                    <a:bodyPr/>
                    <a:lstStyle/>
                    <a:p>
                      <a:r>
                        <a:rPr lang="en-MY" sz="2100" dirty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NEW CPG (2023)</a:t>
                      </a:r>
                    </a:p>
                  </a:txBody>
                  <a:tcPr marL="60960" marR="60960" marT="30480" marB="3048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138102"/>
                  </a:ext>
                </a:extLst>
              </a:tr>
              <a:tr h="3637280">
                <a:tc>
                  <a:txBody>
                    <a:bodyPr/>
                    <a:lstStyle/>
                    <a:p>
                      <a:r>
                        <a:rPr lang="en-MY" sz="2100" dirty="0"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METHODS </a:t>
                      </a:r>
                    </a:p>
                  </a:txBody>
                  <a:tcPr marL="60960" marR="60960" marT="30480" marB="3048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MY" sz="2100" dirty="0"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Consensus approach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MY" sz="2100" dirty="0">
                        <a:latin typeface="Calibri Light" panose="020F0302020204030204" pitchFamily="34" charset="0"/>
                        <a:ea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MY" sz="2100" dirty="0">
                        <a:latin typeface="Calibri Light" panose="020F0302020204030204" pitchFamily="34" charset="0"/>
                        <a:ea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MY" sz="2100" dirty="0"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Limited representation in development group (DG)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MY" sz="2100" dirty="0"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No standard writing criteria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MY" sz="2100" dirty="0"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Limited review by stakeholders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MY" sz="2100" dirty="0"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No implementation done</a:t>
                      </a:r>
                    </a:p>
                  </a:txBody>
                  <a:tcPr marL="60960" marR="60960" marT="30480" marB="3048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MY" sz="2100" dirty="0"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Systematic review (evidence-based) approach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MY" sz="2100" dirty="0"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Multi-disciplinary representation in DG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MY" sz="2100" dirty="0"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Follows AGREE II criteria in writing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MY" sz="2100" dirty="0"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Extensive review by stakeholders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MY" sz="2100" dirty="0"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Implementation strategies in place </a:t>
                      </a:r>
                    </a:p>
                  </a:txBody>
                  <a:tcPr marL="60960" marR="60960" marT="30480" marB="3048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4286957"/>
                  </a:ext>
                </a:extLst>
              </a:tr>
            </a:tbl>
          </a:graphicData>
        </a:graphic>
      </p:graphicFrame>
      <p:pic>
        <p:nvPicPr>
          <p:cNvPr id="11" name="Picture 10">
            <a:extLst>
              <a:ext uri="{FF2B5EF4-FFF2-40B4-BE49-F238E27FC236}">
                <a16:creationId xmlns:a16="http://schemas.microsoft.com/office/drawing/2014/main" id="{6960402C-8024-480F-B476-E66A0F420F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144" y="228403"/>
            <a:ext cx="2017951" cy="2286198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D08A9E4-4350-44D4-B3C7-31D2A777E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2D0B88-113C-4950-8D61-D3D7638FBD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620D5-B483-40BB-83AC-23673BE86840}" type="slidenum">
              <a:rPr lang="en-MY" smtClean="0"/>
              <a:t>6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3457915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2BB04CB-682B-4246-877E-D4397E8FCDEB}"/>
              </a:ext>
            </a:extLst>
          </p:cNvPr>
          <p:cNvSpPr/>
          <p:nvPr/>
        </p:nvSpPr>
        <p:spPr>
          <a:xfrm>
            <a:off x="173254" y="298384"/>
            <a:ext cx="11584941" cy="1126156"/>
          </a:xfrm>
          <a:prstGeom prst="rect">
            <a:avLst/>
          </a:prstGeom>
          <a:gradFill flip="none" rotWithShape="1">
            <a:gsLst>
              <a:gs pos="0">
                <a:srgbClr val="003399">
                  <a:tint val="66000"/>
                  <a:satMod val="160000"/>
                </a:srgbClr>
              </a:gs>
              <a:gs pos="50000">
                <a:srgbClr val="003399">
                  <a:tint val="44500"/>
                  <a:satMod val="160000"/>
                </a:srgbClr>
              </a:gs>
              <a:gs pos="100000">
                <a:srgbClr val="003399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914400">
              <a:defRPr/>
            </a:pPr>
            <a:endParaRPr kumimoji="0" lang="en-MY" sz="4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2" name="Freeform 2"/>
          <p:cNvSpPr/>
          <p:nvPr/>
        </p:nvSpPr>
        <p:spPr>
          <a:xfrm>
            <a:off x="9092025" y="5190451"/>
            <a:ext cx="3099975" cy="1239990"/>
          </a:xfrm>
          <a:custGeom>
            <a:avLst/>
            <a:gdLst/>
            <a:ahLst/>
            <a:cxnLst/>
            <a:rect l="l" t="t" r="r" b="b"/>
            <a:pathLst>
              <a:path w="4649962" h="1859985">
                <a:moveTo>
                  <a:pt x="0" y="0"/>
                </a:moveTo>
                <a:lnTo>
                  <a:pt x="4649962" y="0"/>
                </a:lnTo>
                <a:lnTo>
                  <a:pt x="4649962" y="1859985"/>
                </a:lnTo>
                <a:lnTo>
                  <a:pt x="0" y="185998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9092025" y="5190451"/>
            <a:ext cx="3099975" cy="1239990"/>
          </a:xfrm>
          <a:custGeom>
            <a:avLst/>
            <a:gdLst/>
            <a:ahLst/>
            <a:cxnLst/>
            <a:rect l="l" t="t" r="r" b="b"/>
            <a:pathLst>
              <a:path w="4649962" h="1859985">
                <a:moveTo>
                  <a:pt x="0" y="0"/>
                </a:moveTo>
                <a:lnTo>
                  <a:pt x="4649962" y="0"/>
                </a:lnTo>
                <a:lnTo>
                  <a:pt x="4649962" y="1859985"/>
                </a:lnTo>
                <a:lnTo>
                  <a:pt x="0" y="185998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960402C-8024-480F-B476-E66A0F420F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144" y="228403"/>
            <a:ext cx="2017951" cy="2286198"/>
          </a:xfrm>
          <a:prstGeom prst="rect">
            <a:avLst/>
          </a:prstGeom>
        </p:spPr>
      </p:pic>
      <p:graphicFrame>
        <p:nvGraphicFramePr>
          <p:cNvPr id="12" name="Content Placeholder 3">
            <a:extLst>
              <a:ext uri="{FF2B5EF4-FFF2-40B4-BE49-F238E27FC236}">
                <a16:creationId xmlns:a16="http://schemas.microsoft.com/office/drawing/2014/main" id="{14B55E7B-6A81-43E3-96C6-5C54599EA14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45190892"/>
              </p:ext>
            </p:extLst>
          </p:nvPr>
        </p:nvGraphicFramePr>
        <p:xfrm>
          <a:off x="1825813" y="1623234"/>
          <a:ext cx="9932381" cy="51764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32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551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339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42965">
                <a:tc>
                  <a:txBody>
                    <a:bodyPr/>
                    <a:lstStyle/>
                    <a:p>
                      <a:r>
                        <a:rPr lang="en-MY" sz="1600" dirty="0">
                          <a:latin typeface="+mj-lt"/>
                          <a:ea typeface="Gadugi" panose="020B0502040204020203" pitchFamily="34" charset="0"/>
                        </a:rPr>
                        <a:t>HIGHLIGHTS</a:t>
                      </a:r>
                    </a:p>
                  </a:txBody>
                  <a:tcPr marL="60960" marR="60960" marT="30480" marB="30480"/>
                </a:tc>
                <a:tc>
                  <a:txBody>
                    <a:bodyPr/>
                    <a:lstStyle/>
                    <a:p>
                      <a:r>
                        <a:rPr lang="en-MY" sz="1600" dirty="0">
                          <a:latin typeface="+mj-lt"/>
                          <a:ea typeface="Gadugi" panose="020B0502040204020203" pitchFamily="34" charset="0"/>
                        </a:rPr>
                        <a:t>PREVIOUS</a:t>
                      </a:r>
                      <a:r>
                        <a:rPr lang="en-MY" sz="1600" baseline="0" dirty="0">
                          <a:latin typeface="+mj-lt"/>
                          <a:ea typeface="Gadugi" panose="020B0502040204020203" pitchFamily="34" charset="0"/>
                        </a:rPr>
                        <a:t> CPG 2005</a:t>
                      </a:r>
                      <a:endParaRPr lang="en-MY" sz="1600" dirty="0">
                        <a:latin typeface="+mj-lt"/>
                        <a:ea typeface="Gadugi" panose="020B0502040204020203" pitchFamily="34" charset="0"/>
                      </a:endParaRPr>
                    </a:p>
                  </a:txBody>
                  <a:tcPr marL="60960" marR="60960" marT="30480" marB="30480"/>
                </a:tc>
                <a:tc>
                  <a:txBody>
                    <a:bodyPr/>
                    <a:lstStyle/>
                    <a:p>
                      <a:r>
                        <a:rPr lang="en-MY" sz="1600" dirty="0">
                          <a:solidFill>
                            <a:schemeClr val="tx1"/>
                          </a:solidFill>
                          <a:latin typeface="+mj-lt"/>
                          <a:ea typeface="Gadugi" panose="020B0502040204020203" pitchFamily="34" charset="0"/>
                        </a:rPr>
                        <a:t>NEW EDITION</a:t>
                      </a:r>
                      <a:r>
                        <a:rPr lang="en-MY" sz="1600" baseline="0" dirty="0">
                          <a:solidFill>
                            <a:schemeClr val="tx1"/>
                          </a:solidFill>
                          <a:latin typeface="+mj-lt"/>
                          <a:ea typeface="Gadugi" panose="020B0502040204020203" pitchFamily="34" charset="0"/>
                        </a:rPr>
                        <a:t> CPG 2023</a:t>
                      </a:r>
                      <a:endParaRPr lang="en-MY" sz="1600" dirty="0">
                        <a:solidFill>
                          <a:schemeClr val="tx1"/>
                        </a:solidFill>
                        <a:latin typeface="+mj-lt"/>
                        <a:ea typeface="Gadugi" panose="020B0502040204020203" pitchFamily="34" charset="0"/>
                      </a:endParaRPr>
                    </a:p>
                  </a:txBody>
                  <a:tcPr marL="60960" marR="60960" marT="30480" marB="3048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02492">
                <a:tc>
                  <a:txBody>
                    <a:bodyPr/>
                    <a:lstStyle/>
                    <a:p>
                      <a:pPr algn="l"/>
                      <a:r>
                        <a:rPr lang="en-MY" sz="1600" b="1" dirty="0">
                          <a:solidFill>
                            <a:schemeClr val="tx1"/>
                          </a:solidFill>
                          <a:latin typeface="+mj-lt"/>
                          <a:ea typeface="Gadugi" panose="020B0502040204020203" pitchFamily="34" charset="0"/>
                        </a:rPr>
                        <a:t>SCREENING CRITERIA</a:t>
                      </a:r>
                    </a:p>
                  </a:txBody>
                  <a:tcPr marL="60960" marR="60960" marT="30480" marB="30480"/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354013" algn="l"/>
                        </a:tabLst>
                      </a:pPr>
                      <a:r>
                        <a:rPr lang="en-MY" sz="1600" dirty="0">
                          <a:latin typeface="+mj-lt"/>
                          <a:ea typeface="Gadugi" panose="020B0502040204020203" pitchFamily="34" charset="0"/>
                        </a:rPr>
                        <a:t>•  Birth weight &lt;1500 g OR</a:t>
                      </a:r>
                    </a:p>
                    <a:p>
                      <a:pPr algn="l">
                        <a:tabLst>
                          <a:tab pos="354013" algn="l"/>
                        </a:tabLst>
                      </a:pPr>
                      <a:r>
                        <a:rPr lang="en-MY" sz="1600" dirty="0">
                          <a:latin typeface="+mj-lt"/>
                          <a:ea typeface="Gadugi" panose="020B0502040204020203" pitchFamily="34" charset="0"/>
                        </a:rPr>
                        <a:t>•  Gestational age &lt;32 weeks </a:t>
                      </a:r>
                      <a:r>
                        <a:rPr lang="en-MY" sz="1600" baseline="0" dirty="0">
                          <a:latin typeface="+mj-lt"/>
                          <a:ea typeface="Gadugi" panose="020B0502040204020203" pitchFamily="34" charset="0"/>
                        </a:rPr>
                        <a:t> OR</a:t>
                      </a:r>
                    </a:p>
                    <a:p>
                      <a:pPr algn="l">
                        <a:tabLst>
                          <a:tab pos="354013" algn="l"/>
                        </a:tabLst>
                      </a:pPr>
                      <a:r>
                        <a:rPr lang="en-MY" sz="1600" dirty="0">
                          <a:latin typeface="+mj-lt"/>
                          <a:ea typeface="Gadugi" panose="020B0502040204020203" pitchFamily="34" charset="0"/>
                        </a:rPr>
                        <a:t>•  Infants with an unstable clinical </a:t>
                      </a:r>
                    </a:p>
                    <a:p>
                      <a:pPr algn="l">
                        <a:tabLst>
                          <a:tab pos="354013" algn="l"/>
                        </a:tabLst>
                      </a:pPr>
                      <a:r>
                        <a:rPr lang="en-MY" sz="1600" dirty="0">
                          <a:latin typeface="+mj-lt"/>
                          <a:ea typeface="Gadugi" panose="020B0502040204020203" pitchFamily="34" charset="0"/>
                        </a:rPr>
                        <a:t>   course who are  at high risk </a:t>
                      </a:r>
                    </a:p>
                    <a:p>
                      <a:pPr algn="l">
                        <a:tabLst>
                          <a:tab pos="354013" algn="l"/>
                        </a:tabLst>
                      </a:pPr>
                      <a:r>
                        <a:rPr lang="en-MY" sz="1600" dirty="0">
                          <a:latin typeface="+mj-lt"/>
                          <a:ea typeface="Gadugi" panose="020B0502040204020203" pitchFamily="34" charset="0"/>
                        </a:rPr>
                        <a:t>   (as determined by the  </a:t>
                      </a:r>
                    </a:p>
                    <a:p>
                      <a:pPr algn="l">
                        <a:tabLst>
                          <a:tab pos="354013" algn="l"/>
                        </a:tabLst>
                      </a:pPr>
                      <a:r>
                        <a:rPr lang="en-MY" sz="1600" dirty="0">
                          <a:latin typeface="+mj-lt"/>
                          <a:ea typeface="Gadugi" panose="020B0502040204020203" pitchFamily="34" charset="0"/>
                        </a:rPr>
                        <a:t>   neonatologist or paediatrician) </a:t>
                      </a:r>
                    </a:p>
                  </a:txBody>
                  <a:tcPr marL="60960" marR="60960" marT="30480" marB="30480"/>
                </a:tc>
                <a:tc>
                  <a:txBody>
                    <a:bodyPr/>
                    <a:lstStyle/>
                    <a:p>
                      <a:pPr marL="285750" lvl="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MY" sz="1600" kern="1200" dirty="0">
                          <a:solidFill>
                            <a:srgbClr val="FF0000"/>
                          </a:solidFill>
                          <a:effectLst/>
                          <a:latin typeface="+mj-lt"/>
                          <a:ea typeface="Gadugi" panose="020B0502040204020203" pitchFamily="34" charset="0"/>
                          <a:cs typeface="+mn-cs"/>
                        </a:rPr>
                        <a:t>Birth weight &lt;1750 g OR</a:t>
                      </a:r>
                    </a:p>
                    <a:p>
                      <a:pPr marL="285750" lvl="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MY" sz="1600" kern="1200" dirty="0">
                          <a:solidFill>
                            <a:srgbClr val="FF0000"/>
                          </a:solidFill>
                          <a:effectLst/>
                          <a:latin typeface="+mj-lt"/>
                          <a:ea typeface="Gadugi" panose="020B0502040204020203" pitchFamily="34" charset="0"/>
                          <a:cs typeface="+mn-cs"/>
                        </a:rPr>
                        <a:t>Gestational age &lt;34 weeks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MY" sz="1600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Gadugi" panose="020B0502040204020203" pitchFamily="34" charset="0"/>
                          <a:cs typeface="+mn-cs"/>
                        </a:rPr>
                        <a:t>Infants with an unstable clinical course who are at high risk (as determined by the neonatologist or paediatrician)</a:t>
                      </a:r>
                      <a:endParaRPr lang="en-MY" sz="1600" dirty="0">
                        <a:latin typeface="+mj-lt"/>
                        <a:ea typeface="Gadugi" panose="020B0502040204020203" pitchFamily="34" charset="0"/>
                      </a:endParaRPr>
                    </a:p>
                  </a:txBody>
                  <a:tcPr marL="60960" marR="60960" marT="30480" marB="3048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50420"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>
                          <a:solidFill>
                            <a:schemeClr val="tx1"/>
                          </a:solidFill>
                          <a:latin typeface="+mj-lt"/>
                          <a:ea typeface="Gadugi" panose="020B0502040204020203" pitchFamily="34" charset="0"/>
                        </a:rPr>
                        <a:t>SYSTEMIC RISK FACTORS</a:t>
                      </a:r>
                      <a:endParaRPr lang="en-MY" sz="1600" b="1" dirty="0">
                        <a:solidFill>
                          <a:schemeClr val="tx1"/>
                        </a:solidFill>
                        <a:latin typeface="+mj-lt"/>
                        <a:ea typeface="Gadugi" panose="020B0502040204020203" pitchFamily="34" charset="0"/>
                      </a:endParaRPr>
                    </a:p>
                  </a:txBody>
                  <a:tcPr marL="60960" marR="60960" marT="30480" marB="30480"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>
                          <a:latin typeface="+mj-lt"/>
                          <a:ea typeface="Gadugi" panose="020B0502040204020203" pitchFamily="34" charset="0"/>
                        </a:rPr>
                        <a:t>Birth weight and gestational age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>
                          <a:latin typeface="+mj-lt"/>
                          <a:ea typeface="Gadugi" panose="020B0502040204020203" pitchFamily="34" charset="0"/>
                        </a:rPr>
                        <a:t>Oxygen use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>
                          <a:latin typeface="+mj-lt"/>
                          <a:ea typeface="Gadugi" panose="020B0502040204020203" pitchFamily="34" charset="0"/>
                        </a:rPr>
                        <a:t>Others : glucocorticoid use, surfactant, indomethacin, xanthine, dopamine, intra-ventricular hemorrhage, ante-natal blood loss requiring blood transfusion, sepsis</a:t>
                      </a:r>
                      <a:endParaRPr lang="en-MY" sz="1600" dirty="0">
                        <a:latin typeface="+mj-lt"/>
                        <a:ea typeface="Gadugi" panose="020B0502040204020203" pitchFamily="34" charset="0"/>
                      </a:endParaRPr>
                    </a:p>
                  </a:txBody>
                  <a:tcPr marL="60960" marR="60960" marT="30480" marB="30480"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>
                          <a:latin typeface="+mj-lt"/>
                          <a:ea typeface="Gadugi" panose="020B0502040204020203" pitchFamily="34" charset="0"/>
                        </a:rPr>
                        <a:t>Gestational age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>
                          <a:latin typeface="+mj-lt"/>
                          <a:ea typeface="Gadugi" panose="020B0502040204020203" pitchFamily="34" charset="0"/>
                        </a:rPr>
                        <a:t>Supplemental oxygen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>
                          <a:solidFill>
                            <a:srgbClr val="FF0000"/>
                          </a:solidFill>
                          <a:latin typeface="+mj-lt"/>
                          <a:ea typeface="Gadugi" panose="020B0502040204020203" pitchFamily="34" charset="0"/>
                        </a:rPr>
                        <a:t>Blood transfusion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>
                          <a:solidFill>
                            <a:srgbClr val="FF0000"/>
                          </a:solidFill>
                          <a:latin typeface="+mj-lt"/>
                          <a:ea typeface="Gadugi" panose="020B0502040204020203" pitchFamily="34" charset="0"/>
                        </a:rPr>
                        <a:t>Sepsis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>
                          <a:solidFill>
                            <a:srgbClr val="FF0000"/>
                          </a:solidFill>
                          <a:latin typeface="+mj-lt"/>
                          <a:ea typeface="Gadugi" panose="020B0502040204020203" pitchFamily="34" charset="0"/>
                        </a:rPr>
                        <a:t>Necrotizing enterocolitis</a:t>
                      </a:r>
                      <a:endParaRPr lang="en-MY" sz="1600" dirty="0">
                        <a:solidFill>
                          <a:srgbClr val="FF0000"/>
                        </a:solidFill>
                        <a:latin typeface="+mj-lt"/>
                        <a:ea typeface="Gadugi" panose="020B0502040204020203" pitchFamily="34" charset="0"/>
                      </a:endParaRPr>
                    </a:p>
                  </a:txBody>
                  <a:tcPr marL="60960" marR="60960" marT="30480" marB="3048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0071538"/>
                  </a:ext>
                </a:extLst>
              </a:tr>
              <a:tr h="880599">
                <a:tc>
                  <a:txBody>
                    <a:bodyPr/>
                    <a:lstStyle/>
                    <a:p>
                      <a:pPr algn="l"/>
                      <a:r>
                        <a:rPr lang="en-MY" sz="1600" b="1" dirty="0">
                          <a:solidFill>
                            <a:schemeClr val="tx1"/>
                          </a:solidFill>
                          <a:latin typeface="+mj-lt"/>
                          <a:ea typeface="Gadugi" panose="020B0502040204020203" pitchFamily="34" charset="0"/>
                        </a:rPr>
                        <a:t>TIMING FOR SCREENING</a:t>
                      </a:r>
                    </a:p>
                  </a:txBody>
                  <a:tcPr marL="60960" marR="60960" marT="30480" marB="3048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MY" sz="1600" dirty="0">
                          <a:latin typeface="+mj-lt"/>
                          <a:ea typeface="Gadugi" panose="020B0502040204020203" pitchFamily="34" charset="0"/>
                        </a:rPr>
                        <a:t>The first examination should be done 4 to 6 weeks after birth</a:t>
                      </a:r>
                    </a:p>
                  </a:txBody>
                  <a:tcPr marL="60960" marR="60960" marT="30480" marB="3048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MY" sz="1600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Gadugi" panose="020B0502040204020203" pitchFamily="34" charset="0"/>
                          <a:cs typeface="+mn-cs"/>
                        </a:rPr>
                        <a:t>First examination should be done based on post-menstrual age and post-natal age </a:t>
                      </a:r>
                      <a:endParaRPr lang="en-MY" sz="1600" dirty="0">
                        <a:latin typeface="+mj-lt"/>
                        <a:ea typeface="Gadugi" panose="020B0502040204020203" pitchFamily="34" charset="0"/>
                      </a:endParaRPr>
                    </a:p>
                  </a:txBody>
                  <a:tcPr marL="60960" marR="60960" marT="30480" marB="3048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0" name="TextBox 8">
            <a:extLst>
              <a:ext uri="{FF2B5EF4-FFF2-40B4-BE49-F238E27FC236}">
                <a16:creationId xmlns:a16="http://schemas.microsoft.com/office/drawing/2014/main" id="{D595346F-62F3-46EF-94F1-7502A8A6D865}"/>
              </a:ext>
            </a:extLst>
          </p:cNvPr>
          <p:cNvSpPr txBox="1"/>
          <p:nvPr/>
        </p:nvSpPr>
        <p:spPr>
          <a:xfrm>
            <a:off x="1523179" y="545094"/>
            <a:ext cx="10495567" cy="57394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4666"/>
              </a:lnSpc>
              <a:spcBef>
                <a:spcPct val="0"/>
              </a:spcBef>
            </a:pPr>
            <a:r>
              <a:rPr lang="en-US" sz="36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 DIFFERENCES BETWEEN CURRENT AND PREVIOUS CPG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218514-D80C-4EF4-8B54-4A7A31D87C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926575-45A9-4585-A476-E034D642F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620D5-B483-40BB-83AC-23673BE86840}" type="slidenum">
              <a:rPr lang="en-MY" smtClean="0"/>
              <a:t>7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4557475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9092025" y="5190451"/>
            <a:ext cx="3099975" cy="1239990"/>
          </a:xfrm>
          <a:custGeom>
            <a:avLst/>
            <a:gdLst/>
            <a:ahLst/>
            <a:cxnLst/>
            <a:rect l="l" t="t" r="r" b="b"/>
            <a:pathLst>
              <a:path w="4649962" h="1859985">
                <a:moveTo>
                  <a:pt x="0" y="0"/>
                </a:moveTo>
                <a:lnTo>
                  <a:pt x="4649962" y="0"/>
                </a:lnTo>
                <a:lnTo>
                  <a:pt x="4649962" y="1859985"/>
                </a:lnTo>
                <a:lnTo>
                  <a:pt x="0" y="185998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9092025" y="5190451"/>
            <a:ext cx="3099975" cy="1239990"/>
          </a:xfrm>
          <a:custGeom>
            <a:avLst/>
            <a:gdLst/>
            <a:ahLst/>
            <a:cxnLst/>
            <a:rect l="l" t="t" r="r" b="b"/>
            <a:pathLst>
              <a:path w="4649962" h="1859985">
                <a:moveTo>
                  <a:pt x="0" y="0"/>
                </a:moveTo>
                <a:lnTo>
                  <a:pt x="4649962" y="0"/>
                </a:lnTo>
                <a:lnTo>
                  <a:pt x="4649962" y="1859985"/>
                </a:lnTo>
                <a:lnTo>
                  <a:pt x="0" y="185998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graphicFrame>
        <p:nvGraphicFramePr>
          <p:cNvPr id="12" name="Content Placeholder 3">
            <a:extLst>
              <a:ext uri="{FF2B5EF4-FFF2-40B4-BE49-F238E27FC236}">
                <a16:creationId xmlns:a16="http://schemas.microsoft.com/office/drawing/2014/main" id="{05E09761-C6C3-44DC-A3C2-6C8C166FC64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27976934"/>
              </p:ext>
            </p:extLst>
          </p:nvPr>
        </p:nvGraphicFramePr>
        <p:xfrm>
          <a:off x="253999" y="334008"/>
          <a:ext cx="11684001" cy="59442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86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217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236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25120">
                <a:tc>
                  <a:txBody>
                    <a:bodyPr/>
                    <a:lstStyle/>
                    <a:p>
                      <a:r>
                        <a:rPr lang="en-MY" sz="1400" dirty="0">
                          <a:latin typeface="+mj-lt"/>
                          <a:ea typeface="Gadugi" panose="020B0502040204020203" pitchFamily="34" charset="0"/>
                        </a:rPr>
                        <a:t>HIGHLIGHTS</a:t>
                      </a:r>
                    </a:p>
                  </a:txBody>
                  <a:tcPr marL="60960" marR="60960" marT="30480" marB="30480"/>
                </a:tc>
                <a:tc>
                  <a:txBody>
                    <a:bodyPr/>
                    <a:lstStyle/>
                    <a:p>
                      <a:r>
                        <a:rPr lang="en-MY" sz="1400" dirty="0">
                          <a:latin typeface="+mj-lt"/>
                          <a:ea typeface="Gadugi" panose="020B0502040204020203" pitchFamily="34" charset="0"/>
                        </a:rPr>
                        <a:t>PREVIOUS CPG</a:t>
                      </a:r>
                    </a:p>
                  </a:txBody>
                  <a:tcPr marL="60960" marR="60960" marT="30480" marB="30480"/>
                </a:tc>
                <a:tc>
                  <a:txBody>
                    <a:bodyPr/>
                    <a:lstStyle/>
                    <a:p>
                      <a:r>
                        <a:rPr lang="en-MY" sz="1400" dirty="0">
                          <a:solidFill>
                            <a:schemeClr val="tx1"/>
                          </a:solidFill>
                          <a:latin typeface="+mj-lt"/>
                          <a:ea typeface="Gadugi" panose="020B0502040204020203" pitchFamily="34" charset="0"/>
                        </a:rPr>
                        <a:t>NEW EDITION CPG 2023</a:t>
                      </a:r>
                    </a:p>
                  </a:txBody>
                  <a:tcPr marL="60960" marR="60960" marT="30480" marB="3048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66720">
                <a:tc>
                  <a:txBody>
                    <a:bodyPr/>
                    <a:lstStyle/>
                    <a:p>
                      <a:r>
                        <a:rPr lang="en-MY" sz="1400" dirty="0">
                          <a:latin typeface="+mj-lt"/>
                          <a:ea typeface="Gadugi" panose="020B0502040204020203" pitchFamily="34" charset="0"/>
                        </a:rPr>
                        <a:t>SCREENING METHOD</a:t>
                      </a:r>
                    </a:p>
                  </a:txBody>
                  <a:tcPr marL="60960" marR="60960" marT="30480" marB="30480"/>
                </a:tc>
                <a:tc>
                  <a:txBody>
                    <a:bodyPr/>
                    <a:lstStyle/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MY" sz="1400" dirty="0">
                          <a:latin typeface="+mj-lt"/>
                          <a:ea typeface="Gadugi" panose="020B0502040204020203" pitchFamily="34" charset="0"/>
                        </a:rPr>
                        <a:t>Binocular  indirect ophthalmoscopy (BIO) with a 20, 28 or 30 D lens (28D or 30D lens are usually preferred as they allow easier viewing of the peripheral retina)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MY" sz="1400" dirty="0">
                          <a:latin typeface="+mj-lt"/>
                          <a:ea typeface="Gadugi" panose="020B0502040204020203" pitchFamily="34" charset="0"/>
                        </a:rPr>
                        <a:t>Eye speculum 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MY" sz="1400" dirty="0">
                          <a:latin typeface="+mj-lt"/>
                          <a:ea typeface="Gadugi" panose="020B0502040204020203" pitchFamily="34" charset="0"/>
                        </a:rPr>
                        <a:t>Scleral indentor 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MY" sz="1400" dirty="0">
                          <a:latin typeface="+mj-lt"/>
                          <a:ea typeface="Gadugi" panose="020B0502040204020203" pitchFamily="34" charset="0"/>
                        </a:rPr>
                        <a:t>The RetCam examination is not sufficiently sensitive to be a substitute for indirect ophthalmoscopic examination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MY" sz="1400" dirty="0">
                          <a:latin typeface="+mj-lt"/>
                          <a:ea typeface="Gadugi" panose="020B0502040204020203" pitchFamily="34" charset="0"/>
                        </a:rPr>
                        <a:t>Nesting (wrapping) of infants can significantly reduce the stress during screening </a:t>
                      </a:r>
                    </a:p>
                  </a:txBody>
                  <a:tcPr marL="60960" marR="60960" marT="30480" marB="30480"/>
                </a:tc>
                <a:tc>
                  <a:txBody>
                    <a:bodyPr/>
                    <a:lstStyle/>
                    <a:p>
                      <a:pPr marL="265113" lvl="1" indent="-265113">
                        <a:buFont typeface="Arial" panose="020B0604020202020204" pitchFamily="34" charset="0"/>
                        <a:buChar char="•"/>
                      </a:pPr>
                      <a:r>
                        <a:rPr lang="en-MY" sz="1400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Gadugi" panose="020B0502040204020203" pitchFamily="34" charset="0"/>
                          <a:cs typeface="+mn-cs"/>
                        </a:rPr>
                        <a:t>BIO should be used for screening ROP and performed by the ophthalmologist</a:t>
                      </a:r>
                    </a:p>
                    <a:p>
                      <a:pPr marL="265113" lvl="1" indent="-265113">
                        <a:buFont typeface="Arial" panose="020B0604020202020204" pitchFamily="34" charset="0"/>
                        <a:buChar char="•"/>
                      </a:pPr>
                      <a:r>
                        <a:rPr lang="en-MY" sz="1400" kern="1200" dirty="0">
                          <a:solidFill>
                            <a:srgbClr val="FF0000"/>
                          </a:solidFill>
                          <a:effectLst/>
                          <a:latin typeface="+mj-lt"/>
                          <a:ea typeface="Gadugi" panose="020B0502040204020203" pitchFamily="34" charset="0"/>
                          <a:cs typeface="+mn-cs"/>
                        </a:rPr>
                        <a:t>Wide-field retinal imaging should be considered to detect treatment-warranted or referral-warranted ROP</a:t>
                      </a:r>
                    </a:p>
                    <a:p>
                      <a:pPr marL="265113" lvl="1" indent="-265113">
                        <a:buFont typeface="Arial" panose="020B0604020202020204" pitchFamily="34" charset="0"/>
                        <a:buChar char="•"/>
                      </a:pPr>
                      <a:r>
                        <a:rPr lang="en-MY" sz="1400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Gadugi" panose="020B0502040204020203" pitchFamily="34" charset="0"/>
                          <a:cs typeface="+mn-cs"/>
                        </a:rPr>
                        <a:t>This may be done by non-ophthalmologists with remote interpretation via telemedicine</a:t>
                      </a:r>
                    </a:p>
                    <a:p>
                      <a:pPr marL="265113" lvl="1" indent="-265113">
                        <a:buFont typeface="Arial" panose="020B0604020202020204" pitchFamily="34" charset="0"/>
                        <a:buChar char="•"/>
                      </a:pPr>
                      <a:r>
                        <a:rPr lang="en-MY" sz="1400" kern="1200" dirty="0">
                          <a:solidFill>
                            <a:srgbClr val="FF0000"/>
                          </a:solidFill>
                          <a:effectLst/>
                          <a:latin typeface="+mj-lt"/>
                          <a:ea typeface="Gadugi" panose="020B0502040204020203" pitchFamily="34" charset="0"/>
                          <a:cs typeface="+mn-cs"/>
                        </a:rPr>
                        <a:t>The findings should be confirmed by BIO prior to treatment</a:t>
                      </a:r>
                      <a:endParaRPr lang="en-MY" sz="1400" dirty="0">
                        <a:solidFill>
                          <a:srgbClr val="FF0000"/>
                        </a:solidFill>
                        <a:latin typeface="+mj-lt"/>
                        <a:ea typeface="Gadugi" panose="020B0502040204020203" pitchFamily="34" charset="0"/>
                      </a:endParaRPr>
                    </a:p>
                  </a:txBody>
                  <a:tcPr marL="60960" marR="60960" marT="30480" marB="3048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2909637"/>
                  </a:ext>
                </a:extLst>
              </a:tr>
              <a:tr h="589280">
                <a:tc>
                  <a:txBody>
                    <a:bodyPr/>
                    <a:lstStyle/>
                    <a:p>
                      <a:r>
                        <a:rPr lang="en-MY" sz="1400" dirty="0">
                          <a:latin typeface="+mj-lt"/>
                          <a:ea typeface="Gadugi" panose="020B0502040204020203" pitchFamily="34" charset="0"/>
                        </a:rPr>
                        <a:t>CLASSIFICATION</a:t>
                      </a:r>
                    </a:p>
                  </a:txBody>
                  <a:tcPr marL="60960" marR="60960" marT="30480" marB="30480"/>
                </a:tc>
                <a:tc>
                  <a:txBody>
                    <a:bodyPr/>
                    <a:lstStyle/>
                    <a:p>
                      <a:r>
                        <a:rPr lang="en-MY" sz="1400" dirty="0">
                          <a:latin typeface="+mj-lt"/>
                          <a:ea typeface="Gadugi" panose="020B0502040204020203" pitchFamily="34" charset="0"/>
                        </a:rPr>
                        <a:t>ICROP</a:t>
                      </a:r>
                    </a:p>
                  </a:txBody>
                  <a:tcPr marL="60960" marR="60960" marT="30480" marB="30480"/>
                </a:tc>
                <a:tc>
                  <a:txBody>
                    <a:bodyPr/>
                    <a:lstStyle/>
                    <a:p>
                      <a:r>
                        <a:rPr lang="en-MY" sz="1400" dirty="0">
                          <a:latin typeface="+mj-lt"/>
                          <a:ea typeface="Gadugi" panose="020B0502040204020203" pitchFamily="34" charset="0"/>
                        </a:rPr>
                        <a:t>ICROP 3 (additional</a:t>
                      </a:r>
                      <a:r>
                        <a:rPr lang="en-MY" sz="1400" baseline="0" dirty="0">
                          <a:latin typeface="+mj-lt"/>
                          <a:ea typeface="Gadugi" panose="020B0502040204020203" pitchFamily="34" charset="0"/>
                        </a:rPr>
                        <a:t> terms:</a:t>
                      </a:r>
                      <a:r>
                        <a:rPr lang="en-MY" sz="1400" dirty="0">
                          <a:latin typeface="+mj-lt"/>
                          <a:ea typeface="Gadugi" panose="020B0502040204020203" pitchFamily="34" charset="0"/>
                        </a:rPr>
                        <a:t> Posterior zone II</a:t>
                      </a:r>
                      <a:r>
                        <a:rPr lang="en-MY" sz="1400" baseline="0" dirty="0">
                          <a:latin typeface="+mj-lt"/>
                          <a:ea typeface="Gadugi" panose="020B0502040204020203" pitchFamily="34" charset="0"/>
                        </a:rPr>
                        <a:t> and notch)</a:t>
                      </a:r>
                      <a:endParaRPr lang="en-MY" sz="1400" dirty="0">
                        <a:latin typeface="+mj-lt"/>
                        <a:ea typeface="Gadugi" panose="020B0502040204020203" pitchFamily="34" charset="0"/>
                      </a:endParaRPr>
                    </a:p>
                  </a:txBody>
                  <a:tcPr marL="60960" marR="60960" marT="30480" marB="3048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84583">
                <a:tc>
                  <a:txBody>
                    <a:bodyPr/>
                    <a:lstStyle/>
                    <a:p>
                      <a:r>
                        <a:rPr lang="en-MY" sz="1400" dirty="0">
                          <a:latin typeface="+mj-lt"/>
                          <a:ea typeface="Gadugi" panose="020B0502040204020203" pitchFamily="34" charset="0"/>
                        </a:rPr>
                        <a:t>TREATMENT</a:t>
                      </a:r>
                    </a:p>
                  </a:txBody>
                  <a:tcPr marL="60960" marR="60960" marT="30480" marB="30480"/>
                </a:tc>
                <a:tc>
                  <a:txBody>
                    <a:bodyPr/>
                    <a:lstStyle/>
                    <a:p>
                      <a:r>
                        <a:rPr lang="en-MY" sz="1400" dirty="0">
                          <a:latin typeface="+mj-lt"/>
                          <a:ea typeface="Gadugi" panose="020B0502040204020203" pitchFamily="34" charset="0"/>
                        </a:rPr>
                        <a:t>Laser, Cryotherapy , Scleral</a:t>
                      </a:r>
                      <a:r>
                        <a:rPr lang="en-MY" sz="1400" baseline="0" dirty="0">
                          <a:latin typeface="+mj-lt"/>
                          <a:ea typeface="Gadugi" panose="020B0502040204020203" pitchFamily="34" charset="0"/>
                        </a:rPr>
                        <a:t> Buckle Or </a:t>
                      </a:r>
                      <a:r>
                        <a:rPr lang="en-MY" sz="1400" dirty="0">
                          <a:latin typeface="+mj-lt"/>
                          <a:ea typeface="Gadugi" panose="020B0502040204020203" pitchFamily="34" charset="0"/>
                        </a:rPr>
                        <a:t>Vitroretinal Surgery</a:t>
                      </a:r>
                    </a:p>
                    <a:p>
                      <a:r>
                        <a:rPr lang="en-MY" sz="1400" dirty="0">
                          <a:latin typeface="+mj-lt"/>
                          <a:ea typeface="Gadugi" panose="020B0502040204020203" pitchFamily="34" charset="0"/>
                        </a:rPr>
                        <a:t>No Explanation For AROP And Treatment</a:t>
                      </a:r>
                    </a:p>
                  </a:txBody>
                  <a:tcPr marL="60960" marR="60960" marT="30480" marB="3048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1400" dirty="0">
                          <a:latin typeface="+mj-lt"/>
                          <a:ea typeface="Gadugi" panose="020B0502040204020203" pitchFamily="34" charset="0"/>
                        </a:rPr>
                        <a:t>Laser, Intravitreal Anti-VEGF, Vitroretinal Surgery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1400" dirty="0">
                          <a:latin typeface="+mj-lt"/>
                          <a:ea typeface="Gadugi" panose="020B0502040204020203" pitchFamily="34" charset="0"/>
                        </a:rPr>
                        <a:t>For AROP: Anti VEGF</a:t>
                      </a:r>
                    </a:p>
                  </a:txBody>
                  <a:tcPr marL="60960" marR="60960" marT="30480" marB="3048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9280">
                <a:tc>
                  <a:txBody>
                    <a:bodyPr/>
                    <a:lstStyle/>
                    <a:p>
                      <a:r>
                        <a:rPr lang="en-MY" sz="1400" dirty="0">
                          <a:latin typeface="+mj-lt"/>
                          <a:ea typeface="Gadugi" panose="020B0502040204020203" pitchFamily="34" charset="0"/>
                        </a:rPr>
                        <a:t>FOLLOW-UP SCHEDULE</a:t>
                      </a:r>
                    </a:p>
                  </a:txBody>
                  <a:tcPr marL="60960" marR="60960" marT="30480" marB="30480"/>
                </a:tc>
                <a:tc>
                  <a:txBody>
                    <a:bodyPr/>
                    <a:lstStyle/>
                    <a:p>
                      <a:r>
                        <a:rPr lang="en-MY" sz="1400" dirty="0">
                          <a:latin typeface="+mj-lt"/>
                          <a:ea typeface="Gadugi" panose="020B0502040204020203" pitchFamily="34" charset="0"/>
                        </a:rPr>
                        <a:t>General</a:t>
                      </a:r>
                    </a:p>
                  </a:txBody>
                  <a:tcPr marL="60960" marR="60960" marT="30480" marB="30480"/>
                </a:tc>
                <a:tc>
                  <a:txBody>
                    <a:bodyPr/>
                    <a:lstStyle/>
                    <a:p>
                      <a:r>
                        <a:rPr lang="en-MY" sz="1400" dirty="0">
                          <a:latin typeface="+mj-lt"/>
                          <a:ea typeface="Gadugi" panose="020B0502040204020203" pitchFamily="34" charset="0"/>
                        </a:rPr>
                        <a:t>More specific according to groups</a:t>
                      </a:r>
                    </a:p>
                  </a:txBody>
                  <a:tcPr marL="60960" marR="60960" marT="30480" marB="3048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9280">
                <a:tc>
                  <a:txBody>
                    <a:bodyPr/>
                    <a:lstStyle/>
                    <a:p>
                      <a:r>
                        <a:rPr lang="en-MY" sz="1400" dirty="0">
                          <a:latin typeface="+mj-lt"/>
                          <a:ea typeface="Gadugi" panose="020B0502040204020203" pitchFamily="34" charset="0"/>
                        </a:rPr>
                        <a:t>VISUAL REHABILITATION</a:t>
                      </a:r>
                    </a:p>
                  </a:txBody>
                  <a:tcPr marL="60960" marR="60960" marT="30480" marB="30480"/>
                </a:tc>
                <a:tc>
                  <a:txBody>
                    <a:bodyPr/>
                    <a:lstStyle/>
                    <a:p>
                      <a:r>
                        <a:rPr lang="en-MY" sz="1400" dirty="0">
                          <a:latin typeface="+mj-lt"/>
                          <a:ea typeface="Gadugi" panose="020B0502040204020203" pitchFamily="34" charset="0"/>
                        </a:rPr>
                        <a:t>General</a:t>
                      </a:r>
                    </a:p>
                  </a:txBody>
                  <a:tcPr marL="60960" marR="60960" marT="30480" marB="30480"/>
                </a:tc>
                <a:tc>
                  <a:txBody>
                    <a:bodyPr/>
                    <a:lstStyle/>
                    <a:p>
                      <a:r>
                        <a:rPr lang="en-MY" sz="1400" dirty="0">
                          <a:latin typeface="+mj-lt"/>
                          <a:ea typeface="Gadugi" panose="020B0502040204020203" pitchFamily="34" charset="0"/>
                        </a:rPr>
                        <a:t>More comprehensive</a:t>
                      </a:r>
                    </a:p>
                  </a:txBody>
                  <a:tcPr marL="60960" marR="60960" marT="30480" marB="3048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CF33BF5-D0A2-490A-BAE5-C8C994AE14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B9B6C0-677F-4A99-8BC2-9FBF44AC9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620D5-B483-40BB-83AC-23673BE86840}" type="slidenum">
              <a:rPr lang="en-MY" smtClean="0"/>
              <a:t>8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0314110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8BCBA19-EE23-4895-85B3-A3A40635C030}"/>
              </a:ext>
            </a:extLst>
          </p:cNvPr>
          <p:cNvSpPr/>
          <p:nvPr/>
        </p:nvSpPr>
        <p:spPr>
          <a:xfrm>
            <a:off x="121444" y="1780212"/>
            <a:ext cx="11872495" cy="1126156"/>
          </a:xfrm>
          <a:prstGeom prst="rect">
            <a:avLst/>
          </a:prstGeom>
          <a:gradFill flip="none" rotWithShape="1">
            <a:gsLst>
              <a:gs pos="0">
                <a:srgbClr val="003399">
                  <a:tint val="66000"/>
                  <a:satMod val="160000"/>
                </a:srgbClr>
              </a:gs>
              <a:gs pos="50000">
                <a:srgbClr val="003399">
                  <a:tint val="44500"/>
                  <a:satMod val="160000"/>
                </a:srgbClr>
              </a:gs>
              <a:gs pos="100000">
                <a:srgbClr val="003399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914400">
              <a:defRPr/>
            </a:pPr>
            <a:endParaRPr kumimoji="0" lang="en-MY" sz="4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3668" y="1780212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MY" b="1" dirty="0">
                <a:cs typeface="Arial" panose="020B0604020202020204" pitchFamily="34" charset="0"/>
              </a:rPr>
              <a:t>RISK FACTORS</a:t>
            </a:r>
            <a:endParaRPr lang="en-GB" b="1" dirty="0">
              <a:cs typeface="Arial" panose="020B0604020202020204" pitchFamily="34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B721AD0-CC9B-453B-8239-DFE734E548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E7E9EC-8CC6-480B-8861-099FD4A76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620D5-B483-40BB-83AC-23673BE86840}" type="slidenum">
              <a:rPr lang="en-MY" smtClean="0"/>
              <a:t>9</a:t>
            </a:fld>
            <a:endParaRPr lang="en-MY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E0BCC66-57B1-4289-9639-AF79F12F34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1349">
            <a:off x="8245726" y="1826757"/>
            <a:ext cx="2084250" cy="3204487"/>
          </a:xfrm>
          <a:prstGeom prst="rect">
            <a:avLst/>
          </a:prstGeom>
          <a:effectLst>
            <a:outerShdw blurRad="177800" dist="596900" dir="21540000" algn="tl" rotWithShape="0">
              <a:prstClr val="black">
                <a:alpha val="40000"/>
              </a:prstClr>
            </a:outerShdw>
            <a:reflection stA="99000" endPos="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713395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995</TotalTime>
  <Words>1556</Words>
  <Application>Microsoft Office PowerPoint</Application>
  <PresentationFormat>Widescreen</PresentationFormat>
  <Paragraphs>199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Aptos</vt:lpstr>
      <vt:lpstr>Arial</vt:lpstr>
      <vt:lpstr>Calibri</vt:lpstr>
      <vt:lpstr>Calibri Light</vt:lpstr>
      <vt:lpstr>Courier New</vt:lpstr>
      <vt:lpstr>Office Theme</vt:lpstr>
      <vt:lpstr>PowerPoint Presentation</vt:lpstr>
      <vt:lpstr>PowerPoint Presentation</vt:lpstr>
      <vt:lpstr>PowerPoint Presentation</vt:lpstr>
      <vt:lpstr>APPROACH IN REVISING THE CPG</vt:lpstr>
      <vt:lpstr>APPROACH IN REVISING THE CPG</vt:lpstr>
      <vt:lpstr>PowerPoint Presentation</vt:lpstr>
      <vt:lpstr>PowerPoint Presentation</vt:lpstr>
      <vt:lpstr>PowerPoint Presentation</vt:lpstr>
      <vt:lpstr>RISK FACTORS</vt:lpstr>
      <vt:lpstr>LEARNING OBJECTIVES</vt:lpstr>
      <vt:lpstr>MAJOR RISK FACTORS</vt:lpstr>
      <vt:lpstr> PREMATURITY</vt:lpstr>
      <vt:lpstr>LOW BIRTH WEIGHT</vt:lpstr>
      <vt:lpstr>SMALL FOR GESTATIONAL AGE</vt:lpstr>
      <vt:lpstr>OTHER RISK FACTORS</vt:lpstr>
      <vt:lpstr>SUPPLEMENTAL OXYGEN </vt:lpstr>
      <vt:lpstr>BLOOD TRANSFUSION </vt:lpstr>
      <vt:lpstr>SEPSIS </vt:lpstr>
      <vt:lpstr>NECROTISING ENTEROCOLITIS </vt:lpstr>
      <vt:lpstr>TAKE HOME MESSAGE</vt:lpstr>
      <vt:lpstr>PowerPoint Presentation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RISK FACTORS FOR ROP</dc:title>
  <dc:creator>norhafizah hamzah</dc:creator>
  <cp:lastModifiedBy>Karen Sharmini</cp:lastModifiedBy>
  <cp:revision>59</cp:revision>
  <dcterms:created xsi:type="dcterms:W3CDTF">2024-08-01T21:31:34Z</dcterms:created>
  <dcterms:modified xsi:type="dcterms:W3CDTF">2024-11-25T04:40:35Z</dcterms:modified>
</cp:coreProperties>
</file>